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453" r:id="rId3"/>
    <p:sldId id="463" r:id="rId4"/>
    <p:sldId id="450" r:id="rId5"/>
    <p:sldId id="425" r:id="rId6"/>
    <p:sldId id="457" r:id="rId7"/>
    <p:sldId id="466" r:id="rId8"/>
    <p:sldId id="454" r:id="rId9"/>
    <p:sldId id="455" r:id="rId10"/>
    <p:sldId id="456" r:id="rId11"/>
    <p:sldId id="426" r:id="rId12"/>
    <p:sldId id="458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48" r:id="rId24"/>
    <p:sldId id="459" r:id="rId25"/>
    <p:sldId id="437" r:id="rId26"/>
    <p:sldId id="438" r:id="rId27"/>
    <p:sldId id="441" r:id="rId28"/>
    <p:sldId id="439" r:id="rId29"/>
    <p:sldId id="460" r:id="rId30"/>
    <p:sldId id="440" r:id="rId31"/>
    <p:sldId id="415" r:id="rId32"/>
    <p:sldId id="443" r:id="rId33"/>
    <p:sldId id="399" r:id="rId34"/>
    <p:sldId id="400" r:id="rId35"/>
    <p:sldId id="404" r:id="rId36"/>
    <p:sldId id="446" r:id="rId37"/>
    <p:sldId id="442" r:id="rId38"/>
    <p:sldId id="444" r:id="rId39"/>
    <p:sldId id="397" r:id="rId40"/>
    <p:sldId id="464" r:id="rId4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/PreAmble" id="{A7F41BBA-84FE-45EF-B891-13CA437AFE9C}">
          <p14:sldIdLst>
            <p14:sldId id="257"/>
            <p14:sldId id="453"/>
            <p14:sldId id="463"/>
            <p14:sldId id="450"/>
            <p14:sldId id="425"/>
            <p14:sldId id="457"/>
            <p14:sldId id="466"/>
            <p14:sldId id="454"/>
            <p14:sldId id="455"/>
            <p14:sldId id="456"/>
            <p14:sldId id="426"/>
            <p14:sldId id="458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8"/>
            <p14:sldId id="459"/>
            <p14:sldId id="437"/>
            <p14:sldId id="438"/>
            <p14:sldId id="441"/>
            <p14:sldId id="439"/>
            <p14:sldId id="460"/>
            <p14:sldId id="440"/>
            <p14:sldId id="415"/>
            <p14:sldId id="443"/>
            <p14:sldId id="399"/>
            <p14:sldId id="400"/>
            <p14:sldId id="404"/>
            <p14:sldId id="446"/>
            <p14:sldId id="442"/>
            <p14:sldId id="444"/>
            <p14:sldId id="397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10" autoAdjust="0"/>
  </p:normalViewPr>
  <p:slideViewPr>
    <p:cSldViewPr>
      <p:cViewPr varScale="1">
        <p:scale>
          <a:sx n="145" d="100"/>
          <a:sy n="145" d="100"/>
        </p:scale>
        <p:origin x="478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6654" tIns="48328" rIns="96654" bIns="483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6654" tIns="48328" rIns="96654" bIns="48328" rtlCol="0"/>
          <a:lstStyle>
            <a:lvl1pPr algn="r">
              <a:defRPr sz="1300"/>
            </a:lvl1pPr>
          </a:lstStyle>
          <a:p>
            <a:fld id="{C0ACE486-09D6-4BC5-A867-BA2F52398440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4" tIns="48328" rIns="96654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54" tIns="48328" rIns="96654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6654" tIns="48328" rIns="96654" bIns="483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6654" tIns="48328" rIns="96654" bIns="48328" rtlCol="0" anchor="b"/>
          <a:lstStyle>
            <a:lvl1pPr algn="r">
              <a:defRPr sz="1300"/>
            </a:lvl1pPr>
          </a:lstStyle>
          <a:p>
            <a:fld id="{05DC2C1D-BAB3-499F-BD94-8A1AE000F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2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BAAD8-4F65-44FF-AFB9-134AE1B7AFCC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95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250">
              <a:defRPr/>
            </a:pPr>
            <a:r>
              <a:rPr lang="en-AU" dirty="0"/>
              <a:t>The question is whether the observations are equally effecting all members,  or reflecting diversification of the population itself.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103F4-A2D1-4014-A254-01E1FDB5236C}" type="slidenum">
              <a:rPr lang="en-AU" smtClean="0"/>
              <a:pPr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2094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BAAD8-4F65-44FF-AFB9-134AE1B7AFCC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0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77738" y="1092247"/>
            <a:ext cx="4567547" cy="3741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3317" tIns="46658" rIns="93317" bIns="46658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78570" y="5195922"/>
            <a:ext cx="5373770" cy="41519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7484" indent="-87484">
              <a:lnSpc>
                <a:spcPct val="93000"/>
              </a:lnSpc>
              <a:spcBef>
                <a:spcPct val="0"/>
              </a:spcBef>
              <a:buSzPct val="45000"/>
              <a:tabLst>
                <a:tab pos="738758" algn="l"/>
                <a:tab pos="1477515" algn="l"/>
                <a:tab pos="2216273" algn="l"/>
                <a:tab pos="2955030" algn="l"/>
                <a:tab pos="3693788" algn="l"/>
                <a:tab pos="4432545" algn="l"/>
                <a:tab pos="5171303" algn="l"/>
              </a:tabLst>
            </a:pP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The structure of the GO is illustrated on some of the paths of term GO:0060491 to its root term. Note that it is possible for a term to have multiple parents.</a:t>
            </a:r>
          </a:p>
        </p:txBody>
      </p:sp>
    </p:spTree>
    <p:extLst>
      <p:ext uri="{BB962C8B-B14F-4D97-AF65-F5344CB8AC3E}">
        <p14:creationId xmlns:p14="http://schemas.microsoft.com/office/powerpoint/2010/main" val="157864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http://www.sciencemag.org/content/291/5507/1304.full.pdf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C2C1D-BAB3-499F-BD94-8A1AE000F9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6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77738" y="1092247"/>
            <a:ext cx="4567547" cy="37418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3317" tIns="46658" rIns="93317" bIns="46658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78570" y="5195922"/>
            <a:ext cx="5373770" cy="41519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7484" indent="-87484">
              <a:lnSpc>
                <a:spcPct val="93000"/>
              </a:lnSpc>
              <a:spcBef>
                <a:spcPct val="0"/>
              </a:spcBef>
              <a:buSzPct val="45000"/>
              <a:tabLst>
                <a:tab pos="738758" algn="l"/>
                <a:tab pos="1477515" algn="l"/>
                <a:tab pos="2216273" algn="l"/>
                <a:tab pos="2955030" algn="l"/>
                <a:tab pos="3693788" algn="l"/>
                <a:tab pos="4432545" algn="l"/>
                <a:tab pos="5171303" algn="l"/>
              </a:tabLst>
            </a:pP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GO evidence codes and their abbreviations. Evidence code NR (not recorded) is used for annotations assigned prior to the use of evidence codes, and is not assigned to new annotations.</a:t>
            </a:r>
          </a:p>
        </p:txBody>
      </p:sp>
    </p:spTree>
    <p:extLst>
      <p:ext uri="{BB962C8B-B14F-4D97-AF65-F5344CB8AC3E}">
        <p14:creationId xmlns:p14="http://schemas.microsoft.com/office/powerpoint/2010/main" val="49098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209254-081F-4E47-86BC-50361DEC7455}" type="slidenum">
              <a:rPr lang="en-US"/>
              <a:pPr/>
              <a:t>25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5" y="4861441"/>
            <a:ext cx="5206153" cy="4605576"/>
          </a:xfrm>
        </p:spPr>
        <p:txBody>
          <a:bodyPr/>
          <a:lstStyle/>
          <a:p>
            <a:r>
              <a:rPr lang="en-US" dirty="0" err="1"/>
              <a:t>Biodist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2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209254-081F-4E47-86BC-50361DEC7455}" type="slidenum">
              <a:rPr lang="en-US"/>
              <a:pPr/>
              <a:t>26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575" y="4861441"/>
            <a:ext cx="5206153" cy="4605576"/>
          </a:xfrm>
        </p:spPr>
        <p:txBody>
          <a:bodyPr/>
          <a:lstStyle/>
          <a:p>
            <a:r>
              <a:rPr lang="en-US"/>
              <a:t>Biodist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4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F17E3F-0C7E-4517-BDA4-13EDB053B31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21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4E1CA-23D0-4960-A716-1F51DD0AA8C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0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helpful: http://www.cancer.gov/cancertopics/understandingcancer/genomewideprofiling/page12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AA898-C97F-44FF-A39D-C7A6B4D0E9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5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5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4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7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6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9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3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03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7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322EB-4649-41E3-9B6E-291BCDC28ED9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93A3-9DB5-4910-BEAE-D724C20AA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mailto:jmar@uq.edu.au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ctome.org/" TargetMode="External"/><Relationship Id="rId2" Type="http://schemas.openxmlformats.org/officeDocument/2006/relationships/hyperlink" Target="http://www.genome.jp/keg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roadinstitute.org/gsea/msigdb/index.jsp" TargetMode="External"/><Relationship Id="rId4" Type="http://schemas.openxmlformats.org/officeDocument/2006/relationships/hyperlink" Target="http://www.geneontology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i.ieeecomputersociety.org/10.1109/TPAMI.2013.35" TargetMode="External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warwick.ac.uk/fac/sci/moac/people/students/peter_cock/r/heatmap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hyperlink" Target="mailto:jmar@uq.edu.au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451067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" name="Bitmap Image" r:id="rId4" imgW="7438095" imgH="5780952" progId="Paint.Picture">
                  <p:embed/>
                </p:oleObj>
              </mc:Choice>
              <mc:Fallback>
                <p:oleObj name="Bitmap Image" r:id="rId4" imgW="7438095" imgH="5780952" progId="Paint.Picture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DEDFC"/>
                          </a:clrFrom>
                          <a:clrTo>
                            <a:srgbClr val="FDEDFC">
                              <a:alpha val="0"/>
                            </a:srgbClr>
                          </a:clrTo>
                        </a:clrChange>
                        <a:lum bright="42000" contrast="-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49696" y="1916832"/>
            <a:ext cx="7444607" cy="134771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Gene Expression – Part 2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Big Data Analysis</a:t>
            </a:r>
            <a:endParaRPr lang="en-US" sz="36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" y="3789040"/>
            <a:ext cx="8839200" cy="1944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 Institute for Bioengineering &amp; Nanotechnology Level 4 West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j.mar@uq.edu.au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https://aibn.uq.edu.au/mar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86000" y="3284984"/>
            <a:ext cx="464009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Prof Jess Mar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6200" y="6320135"/>
            <a:ext cx="8915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SCIE2100/BINF6000 – Semester 1, 2021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295400"/>
            <a:ext cx="914400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210097"/>
            <a:ext cx="6480000" cy="1033287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BA2A40CA-AAA7-4CF7-BCD8-E8472C57BACB}"/>
              </a:ext>
            </a:extLst>
          </p:cNvPr>
          <p:cNvSpPr txBox="1">
            <a:spLocks noChangeArrowheads="1"/>
          </p:cNvSpPr>
          <p:nvPr/>
        </p:nvSpPr>
        <p:spPr>
          <a:xfrm>
            <a:off x="2699792" y="5589240"/>
            <a:ext cx="4054895" cy="623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AU" sz="3000" b="1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@jessicacmar</a:t>
            </a:r>
            <a:endParaRPr lang="en-US" sz="3000" b="1" dirty="0">
              <a:solidFill>
                <a:srgbClr val="00206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11266-DDC6-428E-9A7E-09E9C667C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676" y="570892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3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" y="770201"/>
            <a:ext cx="8961120" cy="51790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0540" y="5977091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0070C0"/>
                </a:solidFill>
              </a:rPr>
              <a:t>Log</a:t>
            </a:r>
            <a:r>
              <a:rPr lang="en-AU" b="1" baseline="-25000" dirty="0">
                <a:solidFill>
                  <a:srgbClr val="0070C0"/>
                </a:solidFill>
              </a:rPr>
              <a:t>2 </a:t>
            </a:r>
            <a:r>
              <a:rPr lang="en-AU" b="1" dirty="0">
                <a:solidFill>
                  <a:srgbClr val="0070C0"/>
                </a:solidFill>
              </a:rPr>
              <a:t>Expression Fold Change shows the direction of gene expression in one condition relative to another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962338" y="2992306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70C0"/>
                </a:solidFill>
              </a:rPr>
              <a:t>Significance in differential expression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488" y="332656"/>
            <a:ext cx="784887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A </a:t>
            </a:r>
            <a:r>
              <a:rPr lang="en-AU" sz="2400" b="1" u="sng" dirty="0"/>
              <a:t>volcano plot</a:t>
            </a:r>
            <a:r>
              <a:rPr lang="en-AU" sz="2400" b="1" dirty="0"/>
              <a:t> is a device that let’s us assess the overall distribution of differential gene expression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5536" y="3861048"/>
            <a:ext cx="8496944" cy="7200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0312" y="345761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00B050"/>
                </a:solidFill>
              </a:rPr>
              <a:t>P-value = 0.05</a:t>
            </a:r>
          </a:p>
        </p:txBody>
      </p:sp>
    </p:spTree>
    <p:extLst>
      <p:ext uri="{BB962C8B-B14F-4D97-AF65-F5344CB8AC3E}">
        <p14:creationId xmlns:p14="http://schemas.microsoft.com/office/powerpoint/2010/main" val="38736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Testing for differential expression using </a:t>
            </a:r>
            <a:r>
              <a:rPr lang="en-US" sz="3200" b="1" dirty="0" err="1"/>
              <a:t>limma</a:t>
            </a:r>
            <a:r>
              <a:rPr lang="en-US" sz="3200" b="1" dirty="0"/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80728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dealing with –</a:t>
            </a:r>
            <a:r>
              <a:rPr lang="en-US" dirty="0" err="1"/>
              <a:t>omic</a:t>
            </a:r>
            <a:r>
              <a:rPr lang="en-US" dirty="0"/>
              <a:t> level platforms, we are working with high-dimensional data, and tiny quantities of biological material.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Noisy data and false positives are therefore bound to occur.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08" y="3284984"/>
            <a:ext cx="5212080" cy="325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53557" y="2891237"/>
                <a:ext cx="3446635" cy="76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𝒈𝒆𝒏𝒆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en-US" sz="20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𝑫</m:t>
                              </m:r>
                            </m:e>
                          </m:acc>
                          <m:r>
                            <a:rPr lang="en-US" sz="2000" b="1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𝑪</m:t>
                              </m:r>
                            </m:e>
                          </m:acc>
                        </m:num>
                        <m:den>
                          <m:r>
                            <a:rPr lang="en-US" sz="2000" b="1" i="1" smtClean="0">
                              <a:latin typeface="Cambria Math"/>
                            </a:rPr>
                            <m:t>𝒇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𝑽𝒂𝒓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/>
                                </a:rPr>
                                <m:t>𝑪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/>
                            </a:rPr>
                            <m:t>+ </m:t>
                          </m:r>
                          <m:r>
                            <a:rPr lang="el-GR" sz="2000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en-US" sz="2000" b="1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57" y="2891237"/>
                <a:ext cx="3446635" cy="766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2496344" y="2852936"/>
            <a:ext cx="4163888" cy="8764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191683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Limma uses an empirical Bayes method to estimate differential expression by minimizing the variance estimate.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results in a moderated T-statistic: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4AD96A-0150-4384-9AD1-D62B395135DE}"/>
              </a:ext>
            </a:extLst>
          </p:cNvPr>
          <p:cNvSpPr/>
          <p:nvPr/>
        </p:nvSpPr>
        <p:spPr>
          <a:xfrm>
            <a:off x="5747657" y="3291144"/>
            <a:ext cx="481253" cy="444368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BDB60-DE27-4E95-B7EB-5A8856EF279F}"/>
              </a:ext>
            </a:extLst>
          </p:cNvPr>
          <p:cNvSpPr txBox="1"/>
          <p:nvPr/>
        </p:nvSpPr>
        <p:spPr>
          <a:xfrm>
            <a:off x="251520" y="6444044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limma</a:t>
            </a:r>
            <a:r>
              <a:rPr lang="en-US" dirty="0"/>
              <a:t> is a R/Bioconductor package that is used for microarray and RNA-</a:t>
            </a:r>
            <a:r>
              <a:rPr lang="en-US" dirty="0" err="1"/>
              <a:t>seq</a:t>
            </a:r>
            <a:r>
              <a:rPr lang="en-US" dirty="0"/>
              <a:t>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170526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Integrating gene expression with other types of –omics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27419" y="2020923"/>
            <a:ext cx="3888432" cy="1788297"/>
          </a:xfrm>
          <a:prstGeom prst="round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932040" y="2020923"/>
            <a:ext cx="3888432" cy="1788297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27784" y="4377007"/>
            <a:ext cx="3888432" cy="1788297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53752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Integrating gene expression data to understand biology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2276872"/>
            <a:ext cx="3431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1. Meta-Analysis</a:t>
            </a:r>
          </a:p>
          <a:p>
            <a:pPr algn="ctr"/>
            <a:r>
              <a:rPr lang="en-US" dirty="0"/>
              <a:t>Building evidence for consistent trends across multiples lines of data sources and experiments.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71800" y="4532492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3. Integrating different types of genome-wide data.</a:t>
            </a:r>
          </a:p>
          <a:p>
            <a:pPr algn="ctr"/>
            <a:r>
              <a:rPr lang="en-US" dirty="0"/>
              <a:t>Modeling related high-throughput data sets to identify multi-level regulatory events.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9832" y="2204864"/>
            <a:ext cx="3578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2. Integrating with external sources of information.</a:t>
            </a:r>
          </a:p>
          <a:p>
            <a:pPr algn="ctr"/>
            <a:r>
              <a:rPr lang="en-US" dirty="0"/>
              <a:t>Interpreting results using pathways, gene sets or other properties of interest from the literature.</a:t>
            </a:r>
          </a:p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9512" y="1019851"/>
            <a:ext cx="463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Do we see similar gene expression patterns in the lonely cohorts profiled in PNAS (2011, 2015) and Genome Biology (2007).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3125" y="5295939"/>
            <a:ext cx="261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Are genes with differential expression in the lonely versus non-lonely people associated with SNPs or CNVs?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87482" y="1052736"/>
            <a:ext cx="3687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Which pathways (pro-inflammatory?) have different expression in lonely versus non-lonely people?</a:t>
            </a:r>
          </a:p>
        </p:txBody>
      </p:sp>
    </p:spTree>
    <p:extLst>
      <p:ext uri="{BB962C8B-B14F-4D97-AF65-F5344CB8AC3E}">
        <p14:creationId xmlns:p14="http://schemas.microsoft.com/office/powerpoint/2010/main" val="17378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Pathways and ontologies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5638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Efforts have been made to systematically characterize our knowledge of biological pathways and processes into public databases.</a:t>
            </a:r>
          </a:p>
          <a:p>
            <a:pPr marL="0" indent="0">
              <a:spcBef>
                <a:spcPts val="200"/>
              </a:spcBef>
              <a:buNone/>
            </a:pP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2"/>
              </a:rPr>
              <a:t>KEGG: Kyoto Encyclopedia of Genes and Genomes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Initially set up to characterize metabolic pathways, but now represents all cellular pathways. Low coverage of the genome, but high quality gene sets.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3"/>
              </a:rPr>
              <a:t>Reactome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Pathway information is manually curated and peer-reviewed, can be downloaded in different formats and cross referenced to other databases.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4"/>
              </a:rPr>
              <a:t>Gene Ontology</a:t>
            </a:r>
            <a:endParaRPr lang="en-US" sz="1800" b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Hierarchical definitions by biological process (BP), molecular function (MF), cellular component (CC). Genes can be filtered on evidence codes representing the reliability of the assignment.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hlinkClick r:id="rId5"/>
              </a:rPr>
              <a:t>MSigDB</a:t>
            </a:r>
            <a:r>
              <a:rPr lang="en-US" sz="1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One of the most comprehensive sources of gene set information; there are 7 major groups, some of which overlap with the above resources.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51520" y="1844824"/>
            <a:ext cx="8709600" cy="10081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2996952"/>
            <a:ext cx="8709600" cy="10081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1520" y="4149080"/>
            <a:ext cx="8709600" cy="115212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520" y="5445224"/>
            <a:ext cx="8712968" cy="10081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76256" y="2492896"/>
            <a:ext cx="226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R: KEGGREST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8672" y="3635732"/>
            <a:ext cx="29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R: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reactome.db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6504" y="4931876"/>
            <a:ext cx="442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R: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GOstats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73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25760"/>
            <a:ext cx="7848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KEGG Pathway: Type II Diabetes (human)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12" y="1268760"/>
            <a:ext cx="55753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6" y="5180069"/>
            <a:ext cx="1920240" cy="13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1" y="6283081"/>
            <a:ext cx="2534400" cy="50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21" y="979561"/>
            <a:ext cx="615888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494721" y="5972041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Louis du Plessis et al. Brief Bioinform 2011;12:723-735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121"/>
            <a:ext cx="4930560" cy="3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© The Author 2011. Published by Oxford University Press.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Gene Ontology: a computational representation of biological knowledge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80766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79586"/>
            <a:ext cx="8280000" cy="578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16632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Distribution of Human Genes in GO:MF (20 years ago!)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566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Venter et al. </a:t>
            </a:r>
            <a:r>
              <a:rPr lang="en-US" b="1" dirty="0"/>
              <a:t>(2001). </a:t>
            </a:r>
            <a:r>
              <a:rPr lang="en-US" i="1" dirty="0"/>
              <a:t>Science.</a:t>
            </a:r>
            <a:r>
              <a:rPr lang="en-US" dirty="0"/>
              <a:t> </a:t>
            </a:r>
          </a:p>
          <a:p>
            <a:r>
              <a:rPr lang="en-US" dirty="0"/>
              <a:t>The Sequence of the Human Genome.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1680" y="1844824"/>
            <a:ext cx="1800200" cy="288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15616" y="3429000"/>
            <a:ext cx="1242950" cy="2880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5576" y="2996952"/>
            <a:ext cx="1836204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48264" y="3501008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What does this distribution look like now?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564" y="932527"/>
            <a:ext cx="2268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Vintage Genomics</a:t>
            </a:r>
          </a:p>
          <a:p>
            <a:r>
              <a:rPr lang="en-US" sz="2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#tbt</a:t>
            </a:r>
          </a:p>
        </p:txBody>
      </p:sp>
    </p:spTree>
    <p:extLst>
      <p:ext uri="{BB962C8B-B14F-4D97-AF65-F5344CB8AC3E}">
        <p14:creationId xmlns:p14="http://schemas.microsoft.com/office/powerpoint/2010/main" val="1158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710024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451" b="1" dirty="0">
                <a:solidFill>
                  <a:schemeClr val="accent4"/>
                </a:solidFill>
                <a:latin typeface="Arial" panose="020B0604020202020204" pitchFamily="34" charset="0"/>
              </a:rPr>
              <a:t>GO evidence codes and their abbreviations.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21" y="6283081"/>
            <a:ext cx="2534400" cy="50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1" y="979561"/>
            <a:ext cx="762048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79512" y="6093296"/>
            <a:ext cx="6768752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800" dirty="0">
                <a:latin typeface="+mj-lt"/>
              </a:rPr>
              <a:t>du Plessis et al. </a:t>
            </a:r>
            <a:r>
              <a:rPr lang="en-GB" altLang="en-US" sz="1800" i="1" dirty="0">
                <a:latin typeface="+mj-lt"/>
              </a:rPr>
              <a:t>(2011).</a:t>
            </a:r>
            <a:r>
              <a:rPr lang="en-GB" altLang="en-US" sz="1800" dirty="0">
                <a:latin typeface="+mj-lt"/>
              </a:rPr>
              <a:t> </a:t>
            </a:r>
            <a:r>
              <a:rPr lang="en-GB" altLang="en-US" sz="1800" b="1" dirty="0">
                <a:latin typeface="+mj-lt"/>
              </a:rPr>
              <a:t>Briefings in Bioinformatics. </a:t>
            </a:r>
            <a:r>
              <a:rPr lang="en-GB" altLang="en-US" sz="1800" dirty="0">
                <a:latin typeface="+mj-lt"/>
              </a:rPr>
              <a:t>12:723-735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450121"/>
            <a:ext cx="4930560" cy="3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907">
                <a:latin typeface="Arial" panose="020B0604020202020204" pitchFamily="34" charset="0"/>
              </a:rPr>
              <a:t>© The Author 2011. Published by Oxford University Press.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16632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Where does the information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313860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Integrating gene lists of interest with pathway information provides biological/mechanistic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700808"/>
            <a:ext cx="2098576" cy="48965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dirty="0"/>
              <a:t>ZFPM1	NLGN2</a:t>
            </a:r>
          </a:p>
          <a:p>
            <a:pPr marL="0" indent="0" algn="ctr">
              <a:buNone/>
            </a:pPr>
            <a:r>
              <a:rPr lang="en-US" sz="1800" dirty="0"/>
              <a:t>EXOC6	GLIPR2</a:t>
            </a:r>
          </a:p>
          <a:p>
            <a:pPr marL="0" indent="0" algn="ctr">
              <a:buNone/>
            </a:pPr>
            <a:r>
              <a:rPr lang="en-US" sz="1800" dirty="0"/>
              <a:t>COX4I1	PLXDC2</a:t>
            </a:r>
          </a:p>
          <a:p>
            <a:pPr marL="0" indent="0" algn="ctr">
              <a:buNone/>
            </a:pPr>
            <a:r>
              <a:rPr lang="en-US" sz="1800" dirty="0"/>
              <a:t>ECH1	MGP</a:t>
            </a:r>
          </a:p>
          <a:p>
            <a:pPr marL="0" indent="0" algn="ctr">
              <a:buNone/>
            </a:pPr>
            <a:r>
              <a:rPr lang="en-US" sz="1800" dirty="0"/>
              <a:t>ZMAT3	 BTF3L4</a:t>
            </a:r>
          </a:p>
          <a:p>
            <a:pPr marL="0" indent="0" algn="ctr">
              <a:buNone/>
            </a:pPr>
            <a:r>
              <a:rPr lang="en-US" sz="1800" dirty="0"/>
              <a:t>ECM2	</a:t>
            </a:r>
            <a:r>
              <a:rPr lang="en-US" sz="1800" b="1" dirty="0"/>
              <a:t>OR11L1</a:t>
            </a:r>
          </a:p>
          <a:p>
            <a:pPr marL="0" indent="0" algn="ctr">
              <a:buNone/>
            </a:pPr>
            <a:r>
              <a:rPr lang="en-US" sz="1800" dirty="0"/>
              <a:t>PORCN	EGFLAM</a:t>
            </a:r>
          </a:p>
          <a:p>
            <a:pPr marL="0" indent="0" algn="ctr">
              <a:buNone/>
            </a:pPr>
            <a:r>
              <a:rPr lang="en-US" sz="1800" dirty="0"/>
              <a:t>IL13RA1	NELFB	</a:t>
            </a:r>
          </a:p>
          <a:p>
            <a:pPr marL="0" indent="0" algn="ctr">
              <a:buNone/>
            </a:pPr>
            <a:r>
              <a:rPr lang="en-US" sz="1800" dirty="0"/>
              <a:t>RPPH1	NR2F2</a:t>
            </a:r>
          </a:p>
          <a:p>
            <a:pPr marL="0" indent="0" algn="ctr">
              <a:buNone/>
            </a:pPr>
            <a:r>
              <a:rPr lang="en-US" sz="1800" dirty="0"/>
              <a:t>SCRN1	TMSB15B</a:t>
            </a:r>
          </a:p>
          <a:p>
            <a:pPr marL="0" indent="0" algn="ctr">
              <a:buNone/>
            </a:pPr>
            <a:r>
              <a:rPr lang="en-US" sz="1800" dirty="0"/>
              <a:t>TRAK1	SNAPC4</a:t>
            </a:r>
          </a:p>
          <a:p>
            <a:pPr marL="0" indent="0" algn="ctr">
              <a:buNone/>
            </a:pPr>
            <a:r>
              <a:rPr lang="en-US" sz="1800" dirty="0"/>
              <a:t>HBEGF	 DKK3</a:t>
            </a:r>
          </a:p>
          <a:p>
            <a:pPr marL="0" indent="0" algn="ctr">
              <a:buNone/>
            </a:pPr>
            <a:r>
              <a:rPr lang="en-US" sz="1800" dirty="0"/>
              <a:t>WDR12	 STX2</a:t>
            </a:r>
          </a:p>
          <a:p>
            <a:pPr marL="0" indent="0" algn="ctr">
              <a:buNone/>
            </a:pPr>
            <a:r>
              <a:rPr lang="en-US" sz="1800" dirty="0"/>
              <a:t>RFX1</a:t>
            </a:r>
            <a:r>
              <a:rPr lang="en-US" sz="1800" b="1" dirty="0"/>
              <a:t>	 HSPA1A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3779912" y="1922072"/>
            <a:ext cx="4320480" cy="2731064"/>
          </a:xfrm>
          <a:prstGeom prst="cloudCallout">
            <a:avLst>
              <a:gd name="adj1" fmla="val -62190"/>
              <a:gd name="adj2" fmla="val 696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2348880"/>
            <a:ext cx="2880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do these genes do? </a:t>
            </a:r>
          </a:p>
          <a:p>
            <a:pPr algn="ctr"/>
            <a:r>
              <a:rPr lang="en-US" sz="2000" b="1" dirty="0"/>
              <a:t>Is there a significant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over-representation</a:t>
            </a:r>
            <a:r>
              <a:rPr lang="en-US" sz="2000" b="1" dirty="0"/>
              <a:t> of a certain pathway or important gene set?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611560" y="1417638"/>
            <a:ext cx="2376264" cy="5179714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9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Questions Addressed Today (&amp; Last Week)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709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are the most common platforms for collecting high-throughput gene expression data?</a:t>
            </a:r>
          </a:p>
          <a:p>
            <a:r>
              <a:rPr lang="en-US" dirty="0"/>
              <a:t>What are the key steps in analyzing RNA-sequencing and microarray data?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How can we learn about biology through analyzing gene expression data?*</a:t>
            </a:r>
          </a:p>
          <a:p>
            <a:pPr marL="0" indent="0"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*This is a whirlwind tour of some examples. Consider this a starter flight of bioinformatics analyses to pique your curiosity!</a:t>
            </a:r>
          </a:p>
        </p:txBody>
      </p:sp>
    </p:spTree>
    <p:extLst>
      <p:ext uri="{BB962C8B-B14F-4D97-AF65-F5344CB8AC3E}">
        <p14:creationId xmlns:p14="http://schemas.microsoft.com/office/powerpoint/2010/main" val="61038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0" y="53752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Over-representation analysis: Fisher’s Exact Test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858436" y="2438400"/>
            <a:ext cx="1797424" cy="1779495"/>
            <a:chOff x="930088" y="1631576"/>
            <a:chExt cx="1797424" cy="1779495"/>
          </a:xfrm>
        </p:grpSpPr>
        <p:sp>
          <p:nvSpPr>
            <p:cNvPr id="5" name="Rectangle 4"/>
            <p:cNvSpPr/>
            <p:nvPr/>
          </p:nvSpPr>
          <p:spPr>
            <a:xfrm>
              <a:off x="930088" y="1631576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28800" y="1631576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28800" y="2528047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32688" y="2528047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5265858" y="2670610"/>
            <a:ext cx="8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5320783" y="3568183"/>
            <a:ext cx="72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7401" y="202364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0496" y="2023646"/>
            <a:ext cx="65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79192" y="2554592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77904" y="2554592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87036" y="34538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85748" y="34538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664" y="1481078"/>
            <a:ext cx="4363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Tests the association between two variables using a </a:t>
            </a:r>
            <a:r>
              <a:rPr lang="en-US" b="1" dirty="0" err="1"/>
              <a:t>Hypergeometric</a:t>
            </a:r>
            <a:r>
              <a:rPr lang="en-US" b="1" dirty="0"/>
              <a:t> distribution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Fisher’s Exact Test tests the enrichment of seeing an overlap between two variables.</a:t>
            </a:r>
          </a:p>
          <a:p>
            <a:endParaRPr lang="en-US" dirty="0"/>
          </a:p>
          <a:p>
            <a:r>
              <a:rPr lang="en-US" dirty="0"/>
              <a:t>It can also be used to test the goodness of fit exactly. </a:t>
            </a:r>
          </a:p>
          <a:p>
            <a:endParaRPr lang="en-US" dirty="0"/>
          </a:p>
          <a:p>
            <a:r>
              <a:rPr lang="en-US" dirty="0"/>
              <a:t>Used for small numbers, but actually works for any size.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0324" y="4191000"/>
            <a:ext cx="67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98342" y="4215825"/>
            <a:ext cx="67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72400" y="2595249"/>
            <a:ext cx="67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800" b="1" i="1" baseline="-25000" dirty="0">
                <a:latin typeface="Times New Roman" pitchFamily="18" charset="0"/>
                <a:cs typeface="Times New Roman" pitchFamily="18" charset="0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81360" y="5105400"/>
                <a:ext cx="3708516" cy="1154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𝑌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0" y="5105400"/>
                <a:ext cx="3708516" cy="11544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72719" y="5497943"/>
                <a:ext cx="3561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  <a:ea typeface="Cambria Math"/>
                        </a:rPr>
                        <m:t>min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𝑍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719" y="5497943"/>
                <a:ext cx="3561681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619960" y="549794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800600" y="1481078"/>
            <a:ext cx="4038600" cy="3416320"/>
          </a:xfrm>
          <a:prstGeom prst="roundRect">
            <a:avLst>
              <a:gd name="adj" fmla="val 587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562600" y="1657290"/>
            <a:ext cx="235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7030A0"/>
                </a:solidFill>
              </a:rPr>
              <a:t>VARIABLE A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201079" y="3115168"/>
            <a:ext cx="2056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VARIABLE B</a:t>
            </a:r>
          </a:p>
        </p:txBody>
      </p:sp>
    </p:spTree>
    <p:extLst>
      <p:ext uri="{BB962C8B-B14F-4D97-AF65-F5344CB8AC3E}">
        <p14:creationId xmlns:p14="http://schemas.microsoft.com/office/powerpoint/2010/main" val="355956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3752"/>
            <a:ext cx="8388424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Testing for enrichment of a single pathway in a given gene list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8866"/>
            <a:ext cx="3276600" cy="258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8395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</a:t>
            </a:r>
            <a:r>
              <a:rPr lang="el-GR" b="1" dirty="0"/>
              <a:t>κ</a:t>
            </a:r>
            <a:r>
              <a:rPr lang="en-US" b="1" dirty="0"/>
              <a:t>B Pathway (</a:t>
            </a:r>
            <a:r>
              <a:rPr lang="en-US" b="1" dirty="0" err="1"/>
              <a:t>BioCarta</a:t>
            </a:r>
            <a:r>
              <a:rPr lang="en-US" b="1" dirty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34855" y="2580149"/>
            <a:ext cx="1797424" cy="1779495"/>
            <a:chOff x="930088" y="1631576"/>
            <a:chExt cx="1797424" cy="1779495"/>
          </a:xfrm>
        </p:grpSpPr>
        <p:sp>
          <p:nvSpPr>
            <p:cNvPr id="7" name="Rectangle 6"/>
            <p:cNvSpPr/>
            <p:nvPr/>
          </p:nvSpPr>
          <p:spPr>
            <a:xfrm>
              <a:off x="930088" y="1631576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28800" y="1631576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28800" y="2528047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32688" y="2528047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4467617" y="2555264"/>
            <a:ext cx="121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</a:rPr>
              <a:t>Genes in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NF</a:t>
            </a:r>
            <a:r>
              <a:rPr lang="el-GR" sz="1600" b="1" dirty="0">
                <a:solidFill>
                  <a:schemeClr val="accent6">
                    <a:lumMod val="75000"/>
                  </a:schemeClr>
                </a:solidFill>
              </a:rPr>
              <a:t>κ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</a:rPr>
              <a:t>Pathway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429217" y="3632553"/>
            <a:ext cx="1326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</a:rPr>
              <a:t>Genes Not in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NF</a:t>
            </a:r>
            <a:r>
              <a:rPr lang="el-GR" sz="1600" b="1" dirty="0">
                <a:solidFill>
                  <a:schemeClr val="accent6">
                    <a:lumMod val="75000"/>
                  </a:schemeClr>
                </a:solidFill>
              </a:rPr>
              <a:t>κ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B </a:t>
            </a:r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</a:rPr>
              <a:t>Pathway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48064" y="1854261"/>
            <a:ext cx="1168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7030A0"/>
                </a:solidFill>
              </a:rPr>
              <a:t>Interesting Gene List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26235" y="1863784"/>
            <a:ext cx="190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7030A0"/>
                </a:solidFill>
              </a:rPr>
              <a:t>Not in Interesting Gene List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62600" y="2749932"/>
            <a:ext cx="5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70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4323" y="2696341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63455" y="3595574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62167" y="3595574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86400" y="4341298"/>
            <a:ext cx="80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100</a:t>
            </a:r>
            <a:endParaRPr lang="en-US" sz="2800" b="1" baseline="-25000" dirty="0">
              <a:latin typeface="+mj-lt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48818" y="2736998"/>
            <a:ext cx="88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150</a:t>
            </a:r>
            <a:endParaRPr lang="en-US" sz="2800" b="1" baseline="-25000" dirty="0">
              <a:latin typeface="+mj-lt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0800" y="4326653"/>
            <a:ext cx="80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120</a:t>
            </a:r>
            <a:endParaRPr lang="en-US" sz="2800" b="1" baseline="-25000" dirty="0">
              <a:latin typeface="+mj-lt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49896" y="4821214"/>
                <a:ext cx="3089244" cy="1056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=70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70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120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80</m:t>
                                  </m:r>
                                </m:e>
                              </m:eqAr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150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96" y="4821214"/>
                <a:ext cx="3089244" cy="10560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19600" y="4970526"/>
            <a:ext cx="468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of seeing 70 genes that belong to the NF</a:t>
            </a:r>
            <a:r>
              <a:rPr lang="el-GR" dirty="0"/>
              <a:t>κ</a:t>
            </a:r>
            <a:r>
              <a:rPr lang="en-US" dirty="0"/>
              <a:t>B pathway </a:t>
            </a:r>
            <a:r>
              <a:rPr lang="en-US" b="1" dirty="0"/>
              <a:t>AND </a:t>
            </a:r>
            <a:r>
              <a:rPr lang="en-US" dirty="0"/>
              <a:t>in biomarker gene list.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543081" y="5665637"/>
                <a:ext cx="3629712" cy="1056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70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=70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100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100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120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150−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eqAr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220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150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81" y="5665637"/>
                <a:ext cx="3629712" cy="10561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552700" y="6009032"/>
            <a:ext cx="132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253" y="1198493"/>
            <a:ext cx="899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list of genes (e.g. loneliness study/cancer biomarker/your dream experiment). The goal is to examine whether this list is enriched for genes in the NF</a:t>
            </a:r>
            <a:r>
              <a:rPr lang="el-GR" dirty="0"/>
              <a:t>κ</a:t>
            </a:r>
            <a:r>
              <a:rPr lang="en-US" dirty="0"/>
              <a:t>B pathway.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00171" y="3644107"/>
            <a:ext cx="145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2 x 2 contingency table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276" y="4860922"/>
            <a:ext cx="168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Hypergeometric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934045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Applying Fisher’s Exact Test in R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5114"/>
            <a:ext cx="3276600" cy="258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38578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NF</a:t>
            </a:r>
            <a:r>
              <a:rPr lang="el-GR" b="1" dirty="0"/>
              <a:t>κ</a:t>
            </a:r>
            <a:r>
              <a:rPr lang="en-US" b="1" dirty="0"/>
              <a:t>B Pathway (</a:t>
            </a:r>
            <a:r>
              <a:rPr lang="en-US" b="1" dirty="0" err="1"/>
              <a:t>BioCarta</a:t>
            </a:r>
            <a:r>
              <a:rPr lang="en-US" b="1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5582" y="5004137"/>
            <a:ext cx="6891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 tab &lt;- </a:t>
            </a:r>
            <a:r>
              <a:rPr lang="en-US" sz="20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cbind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(c(70, 100-70), c(80,40))</a:t>
            </a:r>
          </a:p>
          <a:p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 fish.res &lt;- </a:t>
            </a:r>
            <a:r>
              <a:rPr lang="en-US" sz="20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fisher.test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(tab, alt="great")</a:t>
            </a:r>
          </a:p>
          <a:p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fish.res$p.value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	# P-value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14400" y="4800600"/>
            <a:ext cx="7239000" cy="1724744"/>
          </a:xfrm>
          <a:prstGeom prst="roundRect">
            <a:avLst>
              <a:gd name="adj" fmla="val 11236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587256" y="1998445"/>
            <a:ext cx="1797424" cy="1779495"/>
            <a:chOff x="930088" y="1631576"/>
            <a:chExt cx="1797424" cy="1779495"/>
          </a:xfrm>
        </p:grpSpPr>
        <p:sp>
          <p:nvSpPr>
            <p:cNvPr id="25" name="Rectangle 24"/>
            <p:cNvSpPr/>
            <p:nvPr/>
          </p:nvSpPr>
          <p:spPr>
            <a:xfrm>
              <a:off x="930088" y="1631576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28800" y="1631576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28800" y="2528047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32688" y="2528047"/>
              <a:ext cx="898712" cy="883024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 rot="16200000">
            <a:off x="4694232" y="2087058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</a:rPr>
              <a:t>Genes in Pathway Z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4579932" y="3191957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</a:rPr>
              <a:t>Genes Not in Pathway Z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60624" y="1312645"/>
            <a:ext cx="1168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7030A0"/>
                </a:solidFill>
              </a:rPr>
              <a:t>Interesting Gene List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00803" y="1320225"/>
            <a:ext cx="190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7030A0"/>
                </a:solidFill>
              </a:rPr>
              <a:t>Not in Interesting Gene List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15001" y="2168228"/>
            <a:ext cx="59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70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06724" y="2114637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15856" y="301387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14568" y="301387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8801" y="3859273"/>
            <a:ext cx="80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100</a:t>
            </a:r>
            <a:endParaRPr lang="en-US" sz="2800" b="1" baseline="-25000" dirty="0">
              <a:latin typeface="+mj-lt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01219" y="2155294"/>
            <a:ext cx="880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150</a:t>
            </a:r>
            <a:endParaRPr lang="en-US" sz="2800" b="1" baseline="-25000" dirty="0">
              <a:latin typeface="+mj-lt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3201" y="3844628"/>
            <a:ext cx="80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Times New Roman" pitchFamily="18" charset="0"/>
              </a:rPr>
              <a:t>120</a:t>
            </a:r>
            <a:endParaRPr lang="en-US" sz="2800" b="1" baseline="-250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5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Identifying groups of genes based on clusters of expression profiles </a:t>
            </a:r>
          </a:p>
        </p:txBody>
      </p:sp>
    </p:spTree>
    <p:extLst>
      <p:ext uri="{BB962C8B-B14F-4D97-AF65-F5344CB8AC3E}">
        <p14:creationId xmlns:p14="http://schemas.microsoft.com/office/powerpoint/2010/main" val="256103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doi.ieeecomputersociety.org/cms/Computer.org/dl/trans/tp/2013/09/figures/ttp2013092189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72546"/>
            <a:ext cx="8229600" cy="509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72842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Unsupervised learning</a:t>
            </a:r>
            <a:r>
              <a:rPr lang="en-US" sz="2000" b="1" dirty="0"/>
              <a:t> is the task of identifying patterns in the presence of many data variables where the number of patterns is also not known.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6444044"/>
            <a:ext cx="748883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Si &amp; Zhu</a:t>
            </a:r>
            <a:r>
              <a:rPr lang="en-US" dirty="0"/>
              <a:t>. (2013). </a:t>
            </a:r>
            <a:r>
              <a:rPr lang="en-US" i="1" dirty="0"/>
              <a:t>IEEE Transactions on Pattern Analysis &amp; Machine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1676400" y="304800"/>
            <a:ext cx="5715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latin typeface="+mj-lt"/>
              </a:rPr>
              <a:t>Hierarchical clustering</a:t>
            </a:r>
            <a:endParaRPr lang="en-AU" sz="3200" b="1" dirty="0">
              <a:latin typeface="+mj-lt"/>
            </a:endParaRPr>
          </a:p>
        </p:txBody>
      </p:sp>
      <p:sp>
        <p:nvSpPr>
          <p:cNvPr id="67590" name="Line 6"/>
          <p:cNvSpPr>
            <a:spLocks noChangeShapeType="1"/>
          </p:cNvSpPr>
          <p:nvPr/>
        </p:nvSpPr>
        <p:spPr bwMode="auto">
          <a:xfrm flipV="1">
            <a:off x="7608925" y="2202188"/>
            <a:ext cx="0" cy="1828800"/>
          </a:xfrm>
          <a:prstGeom prst="line">
            <a:avLst/>
          </a:prstGeom>
          <a:noFill/>
          <a:ln w="38100">
            <a:solidFill>
              <a:srgbClr val="00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75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0" y="1716781"/>
            <a:ext cx="7020000" cy="319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6652592" y="1807989"/>
            <a:ext cx="2455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n</a:t>
            </a:r>
            <a:r>
              <a:rPr lang="en-US" sz="2000" dirty="0"/>
              <a:t> genes in </a:t>
            </a:r>
            <a:r>
              <a:rPr lang="en-US" sz="2000" b="1" dirty="0"/>
              <a:t>n</a:t>
            </a:r>
            <a:r>
              <a:rPr lang="en-US" sz="2000" dirty="0"/>
              <a:t> clusters</a:t>
            </a:r>
            <a:endParaRPr lang="en-AU" sz="2000" dirty="0"/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179512" y="4797152"/>
            <a:ext cx="230425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n</a:t>
            </a:r>
            <a:r>
              <a:rPr lang="en-US" sz="2000" dirty="0"/>
              <a:t> genes in </a:t>
            </a:r>
            <a:r>
              <a:rPr lang="en-US" sz="2000" b="1" dirty="0"/>
              <a:t>1</a:t>
            </a:r>
            <a:r>
              <a:rPr lang="en-US" sz="2000" dirty="0"/>
              <a:t> cluster</a:t>
            </a:r>
            <a:endParaRPr lang="en-AU" sz="2000" dirty="0"/>
          </a:p>
        </p:txBody>
      </p:sp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502860" y="5673442"/>
            <a:ext cx="70214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join nodes based on the notion of maximum </a:t>
            </a:r>
            <a:r>
              <a:rPr lang="en-US" sz="2000" b="1" dirty="0">
                <a:solidFill>
                  <a:schemeClr val="tx2"/>
                </a:solidFill>
              </a:rPr>
              <a:t>‘similarity’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Equivalently, we break nodes based on minimal similarity</a:t>
            </a:r>
          </a:p>
        </p:txBody>
      </p:sp>
      <p:sp>
        <p:nvSpPr>
          <p:cNvPr id="67601" name="Text Box 17"/>
          <p:cNvSpPr txBox="1">
            <a:spLocks noChangeArrowheads="1"/>
          </p:cNvSpPr>
          <p:nvPr/>
        </p:nvSpPr>
        <p:spPr bwMode="auto">
          <a:xfrm>
            <a:off x="169168" y="6453336"/>
            <a:ext cx="4114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  <a:t>Source: J-Express Manual</a:t>
            </a:r>
            <a:endParaRPr lang="en-AU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 flipV="1">
            <a:off x="755576" y="2564904"/>
            <a:ext cx="432048" cy="2103884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028384" y="2241104"/>
            <a:ext cx="432048" cy="212400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3068" y="2009889"/>
            <a:ext cx="178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agglomerative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96336" y="4541058"/>
            <a:ext cx="1312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divisive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980728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Constructs a hierarchy of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Nodes in the </a:t>
            </a:r>
            <a:r>
              <a:rPr lang="en-US" sz="2000" dirty="0" err="1"/>
              <a:t>dendrogram</a:t>
            </a:r>
            <a:r>
              <a:rPr lang="en-US" sz="2000" dirty="0"/>
              <a:t> can be either genes, or samples or both (bi-clustering).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491880" y="485986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dendrogram</a:t>
            </a:r>
            <a:endParaRPr lang="en-US" sz="20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33900" y="3616846"/>
            <a:ext cx="0" cy="129419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67593" grpId="0"/>
      <p:bldP spid="2" grpId="0" animBg="1"/>
      <p:bldP spid="19" grpId="0" animBg="1"/>
      <p:bldP spid="3" grpId="0"/>
      <p:bldP spid="21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29" y="2335346"/>
            <a:ext cx="2733675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2335346"/>
            <a:ext cx="2733675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0" y="304800"/>
            <a:ext cx="889248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latin typeface="+mj-lt"/>
              </a:rPr>
              <a:t>Measures of similarity – what counts as the same versus different?</a:t>
            </a:r>
            <a:endParaRPr lang="en-AU" sz="3200" b="1" dirty="0">
              <a:latin typeface="+mj-lt"/>
            </a:endParaRPr>
          </a:p>
        </p:txBody>
      </p:sp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395536" y="1424970"/>
            <a:ext cx="8305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Consider expression profiles of Gene X and Gene Y: how do we score their similarity?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2030338" y="1868810"/>
            <a:ext cx="2133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Euclidean Distance</a:t>
            </a:r>
            <a:endParaRPr lang="en-AU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4921423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6056" y="4921423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X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817711" y="3615407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Expression Profile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717777" y="3615407"/>
            <a:ext cx="158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Gene Y</a:t>
            </a:r>
          </a:p>
        </p:txBody>
      </p:sp>
      <p:sp>
        <p:nvSpPr>
          <p:cNvPr id="3" name="Oval 2"/>
          <p:cNvSpPr/>
          <p:nvPr/>
        </p:nvSpPr>
        <p:spPr>
          <a:xfrm>
            <a:off x="6012160" y="2977207"/>
            <a:ext cx="144016" cy="1440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868144" y="3985319"/>
            <a:ext cx="144016" cy="1440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32040" y="4489375"/>
            <a:ext cx="144016" cy="1440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48264" y="2689175"/>
            <a:ext cx="144016" cy="1440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79712" y="3700596"/>
            <a:ext cx="144016" cy="144016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979712" y="3913311"/>
            <a:ext cx="144016" cy="144016"/>
          </a:xfrm>
          <a:prstGeom prst="ellipse">
            <a:avLst/>
          </a:prstGeom>
          <a:solidFill>
            <a:srgbClr val="FF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99792" y="3553271"/>
            <a:ext cx="144016" cy="144016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9792" y="3193231"/>
            <a:ext cx="144016" cy="144016"/>
          </a:xfrm>
          <a:prstGeom prst="ellipse">
            <a:avLst/>
          </a:prstGeom>
          <a:solidFill>
            <a:srgbClr val="FF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47864" y="4129335"/>
            <a:ext cx="144016" cy="144016"/>
          </a:xfrm>
          <a:prstGeom prst="ellipse">
            <a:avLst/>
          </a:prstGeom>
          <a:solidFill>
            <a:srgbClr val="FF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47864" y="4489375"/>
            <a:ext cx="144016" cy="144016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67944" y="3049215"/>
            <a:ext cx="144016" cy="144016"/>
          </a:xfrm>
          <a:prstGeom prst="ellipse">
            <a:avLst/>
          </a:prstGeom>
          <a:solidFill>
            <a:srgbClr val="FF33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67944" y="2689175"/>
            <a:ext cx="144016" cy="144016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5004048" y="1868810"/>
            <a:ext cx="2133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Correlation Coefficient</a:t>
            </a:r>
            <a:endParaRPr lang="en-AU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 descr="C:\Users\jess\AppData\Local\Temp\Screenshot 2014-05-15 23.33.3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2" t="54951" r="63387" b="36294"/>
          <a:stretch/>
        </p:blipFill>
        <p:spPr bwMode="auto">
          <a:xfrm>
            <a:off x="4535854" y="5589240"/>
            <a:ext cx="313249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ess\AppData\Local\Temp\Screenshot 2014-05-15 23.35.2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t="88117" r="66166" b="7819"/>
          <a:stretch/>
        </p:blipFill>
        <p:spPr bwMode="auto">
          <a:xfrm>
            <a:off x="899592" y="5607208"/>
            <a:ext cx="332230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jess\AppData\Local\Temp\Screenshot 2014-05-15 23.35.2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3" t="88117" r="47632" b="7819"/>
          <a:stretch/>
        </p:blipFill>
        <p:spPr bwMode="auto">
          <a:xfrm>
            <a:off x="1181817" y="6001021"/>
            <a:ext cx="310845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19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04824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Heatmaps</a:t>
            </a:r>
            <a:r>
              <a:rPr lang="en-US" sz="3200" b="1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source("http://www.bioconductor.org/biocLite.R")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biocLite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gplots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gplots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heatmap.2(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edat.sig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trace="none", margins=c(8,8))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92896"/>
            <a:ext cx="6400800" cy="3940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37203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More information via this </a:t>
            </a:r>
            <a:r>
              <a:rPr lang="en-US" b="1" dirty="0">
                <a:hlinkClick r:id="rId3"/>
              </a:rPr>
              <a:t>helpful tutorial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316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2"/>
          <p:cNvGrpSpPr>
            <a:grpSpLocks/>
          </p:cNvGrpSpPr>
          <p:nvPr/>
        </p:nvGrpSpPr>
        <p:grpSpPr bwMode="auto">
          <a:xfrm>
            <a:off x="1547664" y="2246858"/>
            <a:ext cx="5976947" cy="3054350"/>
            <a:chOff x="861" y="1410"/>
            <a:chExt cx="3765" cy="1924"/>
          </a:xfrm>
        </p:grpSpPr>
        <p:pic>
          <p:nvPicPr>
            <p:cNvPr id="634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1410"/>
              <a:ext cx="3515" cy="1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861" y="2578"/>
              <a:ext cx="1452" cy="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latin typeface="Times New Roman" pitchFamily="18" charset="0"/>
                </a:rPr>
                <a:t>W</a:t>
              </a:r>
              <a:r>
                <a:rPr lang="en-US" altLang="en-US" dirty="0">
                  <a:latin typeface="Times New Roman" pitchFamily="18" charset="0"/>
                </a:rPr>
                <a:t> – within variance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latin typeface="Times New Roman" pitchFamily="18" charset="0"/>
                </a:rPr>
                <a:t>B</a:t>
              </a:r>
              <a:r>
                <a:rPr lang="en-US" altLang="en-US" dirty="0">
                  <a:latin typeface="Times New Roman" pitchFamily="18" charset="0"/>
                </a:rPr>
                <a:t> – between variance</a:t>
              </a:r>
            </a:p>
            <a:p>
              <a:pPr algn="ctr">
                <a:spcBef>
                  <a:spcPct val="50000"/>
                </a:spcBef>
              </a:pPr>
              <a:endParaRPr lang="en-US" altLang="en-US" dirty="0">
                <a:latin typeface="Times New Roman" pitchFamily="18" charset="0"/>
              </a:endParaRPr>
            </a:p>
          </p:txBody>
        </p:sp>
      </p:grp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04800" y="411163"/>
            <a:ext cx="8534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 dirty="0">
                <a:latin typeface="+mj-lt"/>
              </a:rPr>
              <a:t>Partitioning methods: k-means clustering</a:t>
            </a:r>
            <a:endParaRPr lang="en-AU" altLang="en-US" sz="3200" b="1" dirty="0">
              <a:latin typeface="+mj-lt"/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304800" y="6110288"/>
            <a:ext cx="3200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Reference: J-Express manual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124744"/>
            <a:ext cx="8587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Identifying the distinct set of expression profiles represented in the data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Grouping genes based on their similarity to cluster profile. </a:t>
            </a:r>
          </a:p>
        </p:txBody>
      </p:sp>
    </p:spTree>
    <p:extLst>
      <p:ext uri="{BB962C8B-B14F-4D97-AF65-F5344CB8AC3E}">
        <p14:creationId xmlns:p14="http://schemas.microsoft.com/office/powerpoint/2010/main" val="321056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General Framework of a K-means Algorithm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736" y="284936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4936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936" y="284936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1342509"/>
            <a:ext cx="824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0: Start with a defined number of clusters.</a:t>
            </a:r>
          </a:p>
          <a:p>
            <a:r>
              <a:rPr lang="en-US" dirty="0"/>
              <a:t>Step 1: Initialize clusters; usually based on agglomerative hierarchical clusters.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8388" y="2204864"/>
            <a:ext cx="244827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Means = K-means.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8748" y="2204864"/>
            <a:ext cx="309634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Medians = K-</a:t>
            </a:r>
            <a:r>
              <a:rPr lang="en-US" dirty="0" err="1"/>
              <a:t>medoids</a:t>
            </a:r>
            <a:r>
              <a:rPr lang="en-US" dirty="0"/>
              <a:t>, PAM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5807005"/>
            <a:ext cx="8200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Random sort of list, assign each gene to a cluster based on distance metric.</a:t>
            </a:r>
          </a:p>
          <a:p>
            <a:r>
              <a:rPr lang="en-US" dirty="0"/>
              <a:t>Step 3: Assess convergence criteria. If convergence achieved, stop. Otherwise repeat.</a:t>
            </a:r>
          </a:p>
        </p:txBody>
      </p:sp>
    </p:spTree>
    <p:extLst>
      <p:ext uri="{BB962C8B-B14F-4D97-AF65-F5344CB8AC3E}">
        <p14:creationId xmlns:p14="http://schemas.microsoft.com/office/powerpoint/2010/main" val="320237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25760"/>
            <a:ext cx="9036496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The Bioconductor Project – A Bioinformatics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23317"/>
            <a:ext cx="6048672" cy="5030019"/>
          </a:xfrm>
        </p:spPr>
        <p:txBody>
          <a:bodyPr>
            <a:noAutofit/>
          </a:bodyPr>
          <a:lstStyle/>
          <a:p>
            <a:r>
              <a:rPr lang="en-US" sz="2200" dirty="0"/>
              <a:t>This project has become the standard repository for R software that deals with all things </a:t>
            </a:r>
            <a:r>
              <a:rPr lang="en-US" sz="2200" b="1" dirty="0"/>
              <a:t>bio</a:t>
            </a:r>
            <a:r>
              <a:rPr lang="en-US" sz="2200" dirty="0"/>
              <a:t>. </a:t>
            </a:r>
          </a:p>
          <a:p>
            <a:r>
              <a:rPr lang="en-US" sz="2200" dirty="0"/>
              <a:t>A big theme of Bioconductor has been the standardization of data classes to make analysis of –</a:t>
            </a:r>
            <a:r>
              <a:rPr lang="en-US" sz="2200" dirty="0" err="1"/>
              <a:t>omic</a:t>
            </a:r>
            <a:r>
              <a:rPr lang="en-US" sz="2200" dirty="0"/>
              <a:t> data easier, more robust and </a:t>
            </a:r>
            <a:r>
              <a:rPr lang="en-US" sz="2200" b="1" dirty="0"/>
              <a:t>more reproducible</a:t>
            </a:r>
            <a:r>
              <a:rPr lang="en-US" sz="2200" dirty="0"/>
              <a:t>. </a:t>
            </a:r>
          </a:p>
          <a:p>
            <a:r>
              <a:rPr lang="en-US" sz="2200" dirty="0"/>
              <a:t>The project makes available packages that deal with: </a:t>
            </a:r>
          </a:p>
          <a:p>
            <a:pPr lvl="1"/>
            <a:r>
              <a:rPr lang="en-US" sz="2200" dirty="0"/>
              <a:t>Annotation</a:t>
            </a:r>
          </a:p>
          <a:p>
            <a:pPr lvl="1"/>
            <a:r>
              <a:rPr lang="en-US" sz="2200" dirty="0"/>
              <a:t>Statistical Methods</a:t>
            </a:r>
          </a:p>
          <a:p>
            <a:pPr lvl="1"/>
            <a:r>
              <a:rPr lang="en-US" sz="2200" dirty="0"/>
              <a:t>Pre-processing Approaches</a:t>
            </a:r>
          </a:p>
          <a:p>
            <a:r>
              <a:rPr lang="en-US" sz="2200" i="1" dirty="0"/>
              <a:t>Vignettes will change your life!</a:t>
            </a:r>
          </a:p>
          <a:p>
            <a:pPr marL="57150" indent="0">
              <a:buNone/>
            </a:pPr>
            <a:r>
              <a:rPr lang="en-US" sz="2200" dirty="0"/>
              <a:t>http://bioconductor.org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t="7592" r="59232" b="26667"/>
          <a:stretch/>
        </p:blipFill>
        <p:spPr bwMode="auto">
          <a:xfrm>
            <a:off x="6516216" y="1196752"/>
            <a:ext cx="2286000" cy="530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573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89492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89492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8" y="89492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38128"/>
            <a:ext cx="2741613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3638128"/>
            <a:ext cx="2741612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3639716"/>
            <a:ext cx="2741612" cy="274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304800" y="557972"/>
            <a:ext cx="838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241 </a:t>
            </a:r>
            <a:r>
              <a:rPr lang="en-US" altLang="en-US" i="1" dirty="0"/>
              <a:t>Saccharomyces Cerevisiae </a:t>
            </a:r>
            <a:r>
              <a:rPr lang="en-US" altLang="en-US" dirty="0"/>
              <a:t>genes from a time course experiment into 6 clusters.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188640"/>
            <a:ext cx="613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Genes to their Roles in the Cell Cycle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6237312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Spellman et al. </a:t>
            </a:r>
            <a:r>
              <a:rPr lang="en-US" sz="1600" b="1" dirty="0"/>
              <a:t>(1998). </a:t>
            </a:r>
            <a:r>
              <a:rPr lang="en-US" sz="1600" i="1" dirty="0" err="1"/>
              <a:t>Mol</a:t>
            </a:r>
            <a:r>
              <a:rPr lang="en-US" sz="1600" i="1" dirty="0"/>
              <a:t> Bio Cell. </a:t>
            </a:r>
            <a:r>
              <a:rPr lang="en-US" sz="1600" dirty="0"/>
              <a:t>Comprehensive identification of cell cycle-regulated genes of the yeast Saccharomyces cerevisiae by microarray hybridization.</a:t>
            </a:r>
          </a:p>
        </p:txBody>
      </p:sp>
    </p:spTree>
    <p:extLst>
      <p:ext uri="{BB962C8B-B14F-4D97-AF65-F5344CB8AC3E}">
        <p14:creationId xmlns:p14="http://schemas.microsoft.com/office/powerpoint/2010/main" val="1633786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/>
          <a:lstStyle/>
          <a:p>
            <a:r>
              <a:rPr lang="en-US" dirty="0"/>
              <a:t>Applications for the Future: </a:t>
            </a:r>
            <a:br>
              <a:rPr lang="en-US" dirty="0"/>
            </a:br>
            <a:r>
              <a:rPr lang="en-US" dirty="0"/>
              <a:t>single cell RNA-sequencing!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2" y="0"/>
            <a:ext cx="677227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7504" y="644404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http://www.immunosensation-blog.de/dont-judge-book-cover-scrna-seq-tells-cells-story/</a:t>
            </a:r>
          </a:p>
        </p:txBody>
      </p:sp>
    </p:spTree>
    <p:extLst>
      <p:ext uri="{BB962C8B-B14F-4D97-AF65-F5344CB8AC3E}">
        <p14:creationId xmlns:p14="http://schemas.microsoft.com/office/powerpoint/2010/main" val="407649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096000" y="1447800"/>
            <a:ext cx="3048000" cy="5410200"/>
          </a:xfrm>
          <a:prstGeom prst="rect">
            <a:avLst/>
          </a:prstGeom>
          <a:solidFill>
            <a:schemeClr val="accent1">
              <a:lumMod val="60000"/>
              <a:lumOff val="40000"/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080944"/>
            <a:ext cx="1764000" cy="156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48" y="5410200"/>
            <a:ext cx="1128252" cy="109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80728"/>
            <a:ext cx="5486400" cy="53069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Breast Cancer: a disease-related example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28600" y="3258234"/>
            <a:ext cx="8839200" cy="1618566"/>
          </a:xfrm>
          <a:prstGeom prst="rightArrow">
            <a:avLst>
              <a:gd name="adj1" fmla="val 50000"/>
              <a:gd name="adj2" fmla="val 30866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83631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Tissues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495800"/>
            <a:ext cx="19050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36512" y="2276872"/>
            <a:ext cx="2116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Multi-cellular organization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14500" y="2952820"/>
            <a:ext cx="0" cy="192398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76600" y="3810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399" y="3657600"/>
            <a:ext cx="3285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Sub-cellular molecules (genes, proteins)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1934" y="2198474"/>
            <a:ext cx="2686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Behavior/physiology of cells:</a:t>
            </a:r>
          </a:p>
          <a:p>
            <a:pPr algn="ctr"/>
            <a:r>
              <a:rPr lang="en-US" sz="2200" dirty="0"/>
              <a:t>Staging – TNM classification; 0 to 4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55776" y="3551903"/>
            <a:ext cx="0" cy="132489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52" y="4876800"/>
            <a:ext cx="1538748" cy="102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7744" y="1412776"/>
            <a:ext cx="3314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Single cell features:</a:t>
            </a:r>
          </a:p>
          <a:p>
            <a:pPr algn="ctr"/>
            <a:r>
              <a:rPr lang="en-US" sz="2200" dirty="0"/>
              <a:t>Histopathology &amp; Grade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932040" y="2198474"/>
            <a:ext cx="0" cy="260212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19800" y="6135469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Genome-wide </a:t>
            </a:r>
          </a:p>
          <a:p>
            <a:pPr algn="ctr"/>
            <a:r>
              <a:rPr lang="en-US" sz="2200" dirty="0"/>
              <a:t>Microarrays &amp; Sequencing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806" y="4876800"/>
            <a:ext cx="10953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8382000" y="4114800"/>
            <a:ext cx="0" cy="88076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00800" y="2083495"/>
            <a:ext cx="0" cy="16897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33599" y="4911804"/>
            <a:ext cx="39624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 = size of tumor</a:t>
            </a:r>
          </a:p>
          <a:p>
            <a:r>
              <a:rPr lang="en-US" sz="2200" dirty="0"/>
              <a:t>N = spread to lymph nodes?</a:t>
            </a:r>
          </a:p>
          <a:p>
            <a:r>
              <a:rPr lang="en-US" sz="2200" dirty="0"/>
              <a:t>M = metastasized?</a:t>
            </a:r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690179"/>
            <a:ext cx="10953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95800"/>
            <a:ext cx="10953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32"/>
          <p:cNvSpPr>
            <a:spLocks noChangeArrowheads="1"/>
          </p:cNvSpPr>
          <p:nvPr/>
        </p:nvSpPr>
        <p:spPr bwMode="auto">
          <a:xfrm>
            <a:off x="228600" y="200561"/>
            <a:ext cx="87963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AU" sz="3600" b="1" dirty="0"/>
              <a:t>Biology occurs on many different scales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334000" y="3657600"/>
            <a:ext cx="0" cy="8309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11760" y="3678123"/>
            <a:ext cx="0" cy="83099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20005" y="952852"/>
            <a:ext cx="3560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Behavior/aberration of gene profiles:</a:t>
            </a:r>
          </a:p>
          <a:p>
            <a:pPr algn="ctr"/>
            <a:r>
              <a:rPr lang="en-US" sz="2200" dirty="0" err="1"/>
              <a:t>Oncotype</a:t>
            </a:r>
            <a:r>
              <a:rPr lang="en-US" sz="2200" dirty="0"/>
              <a:t> DX, </a:t>
            </a:r>
            <a:r>
              <a:rPr lang="en-US" sz="2200" dirty="0" err="1"/>
              <a:t>MammaPrint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4405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val 4"/>
          <p:cNvSpPr>
            <a:spLocks noChangeArrowheads="1"/>
          </p:cNvSpPr>
          <p:nvPr/>
        </p:nvSpPr>
        <p:spPr bwMode="auto">
          <a:xfrm>
            <a:off x="942975" y="2390775"/>
            <a:ext cx="508000" cy="5651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1" name="Oval 5"/>
          <p:cNvSpPr>
            <a:spLocks noChangeArrowheads="1"/>
          </p:cNvSpPr>
          <p:nvPr/>
        </p:nvSpPr>
        <p:spPr bwMode="auto">
          <a:xfrm>
            <a:off x="515938" y="1831975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927100" y="3348037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3" name="Oval 7"/>
          <p:cNvSpPr>
            <a:spLocks noChangeArrowheads="1"/>
          </p:cNvSpPr>
          <p:nvPr/>
        </p:nvSpPr>
        <p:spPr bwMode="auto">
          <a:xfrm>
            <a:off x="1908175" y="3181350"/>
            <a:ext cx="508000" cy="5651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4" name="Oval 8"/>
          <p:cNvSpPr>
            <a:spLocks noChangeArrowheads="1"/>
          </p:cNvSpPr>
          <p:nvPr/>
        </p:nvSpPr>
        <p:spPr bwMode="auto">
          <a:xfrm>
            <a:off x="1408113" y="1665287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5" name="Oval 9"/>
          <p:cNvSpPr>
            <a:spLocks noChangeArrowheads="1"/>
          </p:cNvSpPr>
          <p:nvPr/>
        </p:nvSpPr>
        <p:spPr bwMode="auto">
          <a:xfrm>
            <a:off x="1239838" y="4010025"/>
            <a:ext cx="508000" cy="56515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6" name="Oval 10"/>
          <p:cNvSpPr>
            <a:spLocks noChangeArrowheads="1"/>
          </p:cNvSpPr>
          <p:nvPr/>
        </p:nvSpPr>
        <p:spPr bwMode="auto">
          <a:xfrm>
            <a:off x="2176463" y="4089400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7" name="Oval 11"/>
          <p:cNvSpPr>
            <a:spLocks noChangeArrowheads="1"/>
          </p:cNvSpPr>
          <p:nvPr/>
        </p:nvSpPr>
        <p:spPr bwMode="auto">
          <a:xfrm>
            <a:off x="2808288" y="3646487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8" name="Oval 12"/>
          <p:cNvSpPr>
            <a:spLocks noChangeArrowheads="1"/>
          </p:cNvSpPr>
          <p:nvPr/>
        </p:nvSpPr>
        <p:spPr bwMode="auto">
          <a:xfrm>
            <a:off x="2046288" y="2492375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79" name="Oval 13"/>
          <p:cNvSpPr>
            <a:spLocks noChangeArrowheads="1"/>
          </p:cNvSpPr>
          <p:nvPr/>
        </p:nvSpPr>
        <p:spPr bwMode="auto">
          <a:xfrm>
            <a:off x="2938463" y="2965450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0" name="Oval 14"/>
          <p:cNvSpPr>
            <a:spLocks noChangeArrowheads="1"/>
          </p:cNvSpPr>
          <p:nvPr/>
        </p:nvSpPr>
        <p:spPr bwMode="auto">
          <a:xfrm>
            <a:off x="2917825" y="2260600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1" name="Oval 15"/>
          <p:cNvSpPr>
            <a:spLocks noChangeArrowheads="1"/>
          </p:cNvSpPr>
          <p:nvPr/>
        </p:nvSpPr>
        <p:spPr bwMode="auto">
          <a:xfrm>
            <a:off x="2373313" y="1730375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2" name="Oval 16"/>
          <p:cNvSpPr>
            <a:spLocks noChangeArrowheads="1"/>
          </p:cNvSpPr>
          <p:nvPr/>
        </p:nvSpPr>
        <p:spPr bwMode="auto">
          <a:xfrm>
            <a:off x="3265488" y="1781175"/>
            <a:ext cx="508000" cy="565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3" name="Line 17"/>
          <p:cNvSpPr>
            <a:spLocks noChangeShapeType="1"/>
          </p:cNvSpPr>
          <p:nvPr/>
        </p:nvSpPr>
        <p:spPr bwMode="auto">
          <a:xfrm>
            <a:off x="4529138" y="1901825"/>
            <a:ext cx="0" cy="3119437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AU" dirty="0"/>
          </a:p>
        </p:txBody>
      </p:sp>
      <p:sp>
        <p:nvSpPr>
          <p:cNvPr id="7184" name="Oval 18"/>
          <p:cNvSpPr>
            <a:spLocks noChangeArrowheads="1"/>
          </p:cNvSpPr>
          <p:nvPr/>
        </p:nvSpPr>
        <p:spPr bwMode="auto">
          <a:xfrm>
            <a:off x="5348288" y="2917825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5" name="Oval 19"/>
          <p:cNvSpPr>
            <a:spLocks noChangeArrowheads="1"/>
          </p:cNvSpPr>
          <p:nvPr/>
        </p:nvSpPr>
        <p:spPr bwMode="auto">
          <a:xfrm>
            <a:off x="4921250" y="2359025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6" name="Oval 20"/>
          <p:cNvSpPr>
            <a:spLocks noChangeArrowheads="1"/>
          </p:cNvSpPr>
          <p:nvPr/>
        </p:nvSpPr>
        <p:spPr bwMode="auto">
          <a:xfrm>
            <a:off x="5332413" y="3875087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7" name="Oval 21"/>
          <p:cNvSpPr>
            <a:spLocks noChangeArrowheads="1"/>
          </p:cNvSpPr>
          <p:nvPr/>
        </p:nvSpPr>
        <p:spPr bwMode="auto">
          <a:xfrm>
            <a:off x="6313488" y="3708400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8" name="Oval 22"/>
          <p:cNvSpPr>
            <a:spLocks noChangeArrowheads="1"/>
          </p:cNvSpPr>
          <p:nvPr/>
        </p:nvSpPr>
        <p:spPr bwMode="auto">
          <a:xfrm>
            <a:off x="5813425" y="2192337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89" name="Oval 23"/>
          <p:cNvSpPr>
            <a:spLocks noChangeArrowheads="1"/>
          </p:cNvSpPr>
          <p:nvPr/>
        </p:nvSpPr>
        <p:spPr bwMode="auto">
          <a:xfrm>
            <a:off x="5645150" y="4537075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0" name="Oval 24"/>
          <p:cNvSpPr>
            <a:spLocks noChangeArrowheads="1"/>
          </p:cNvSpPr>
          <p:nvPr/>
        </p:nvSpPr>
        <p:spPr bwMode="auto">
          <a:xfrm>
            <a:off x="6581775" y="4616450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1" name="Oval 25"/>
          <p:cNvSpPr>
            <a:spLocks noChangeArrowheads="1"/>
          </p:cNvSpPr>
          <p:nvPr/>
        </p:nvSpPr>
        <p:spPr bwMode="auto">
          <a:xfrm>
            <a:off x="7213600" y="4173537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2" name="Oval 26"/>
          <p:cNvSpPr>
            <a:spLocks noChangeArrowheads="1"/>
          </p:cNvSpPr>
          <p:nvPr/>
        </p:nvSpPr>
        <p:spPr bwMode="auto">
          <a:xfrm>
            <a:off x="6451600" y="3019425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3" name="Oval 27"/>
          <p:cNvSpPr>
            <a:spLocks noChangeArrowheads="1"/>
          </p:cNvSpPr>
          <p:nvPr/>
        </p:nvSpPr>
        <p:spPr bwMode="auto">
          <a:xfrm>
            <a:off x="7343775" y="3492500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4" name="Oval 28"/>
          <p:cNvSpPr>
            <a:spLocks noChangeArrowheads="1"/>
          </p:cNvSpPr>
          <p:nvPr/>
        </p:nvSpPr>
        <p:spPr bwMode="auto">
          <a:xfrm>
            <a:off x="7323138" y="2787650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5" name="Oval 29"/>
          <p:cNvSpPr>
            <a:spLocks noChangeArrowheads="1"/>
          </p:cNvSpPr>
          <p:nvPr/>
        </p:nvSpPr>
        <p:spPr bwMode="auto">
          <a:xfrm>
            <a:off x="6501130" y="2192337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6" name="Oval 30"/>
          <p:cNvSpPr>
            <a:spLocks noChangeArrowheads="1"/>
          </p:cNvSpPr>
          <p:nvPr/>
        </p:nvSpPr>
        <p:spPr bwMode="auto">
          <a:xfrm>
            <a:off x="7198360" y="2084705"/>
            <a:ext cx="508000" cy="565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7198" name="Rectangle 32"/>
          <p:cNvSpPr>
            <a:spLocks noChangeArrowheads="1"/>
          </p:cNvSpPr>
          <p:nvPr/>
        </p:nvSpPr>
        <p:spPr bwMode="auto">
          <a:xfrm>
            <a:off x="228600" y="467961"/>
            <a:ext cx="87963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AU" sz="3200" b="1" dirty="0"/>
              <a:t>Cell populations are inherently heterogeneous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55976" y="1124744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Ensemble methods survey the "average" transcriptome: microarrays, </a:t>
            </a:r>
            <a:r>
              <a:rPr lang="en-US" sz="2000" dirty="0" err="1"/>
              <a:t>qPCR</a:t>
            </a:r>
            <a:r>
              <a:rPr lang="en-US" sz="2000" dirty="0"/>
              <a:t>, RNA-seq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7861" y="5497680"/>
            <a:ext cx="4340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cell sequencing is changing the way in we think about transcriptional regulation.</a:t>
            </a:r>
          </a:p>
        </p:txBody>
      </p:sp>
    </p:spTree>
    <p:extLst>
      <p:ext uri="{BB962C8B-B14F-4D97-AF65-F5344CB8AC3E}">
        <p14:creationId xmlns:p14="http://schemas.microsoft.com/office/powerpoint/2010/main" val="2848528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9776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Conceptualizing gene expression in single cells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93" y="2852116"/>
            <a:ext cx="1395413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2782793"/>
            <a:ext cx="13589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31" y="2693893"/>
            <a:ext cx="1430338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23528" y="1480135"/>
            <a:ext cx="256368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1980s:</a:t>
            </a:r>
          </a:p>
          <a:p>
            <a:pPr algn="ctr"/>
            <a:r>
              <a:rPr lang="en-US" sz="2200" dirty="0"/>
              <a:t>Before single cell assays were invented: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0" y="1627093"/>
            <a:ext cx="251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/>
              <a:t>In situ</a:t>
            </a:r>
            <a:r>
              <a:rPr lang="en-US" sz="2000" dirty="0"/>
              <a:t> hybridization in 1989 gave snapshots of individual nuclei.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9000" y="4653136"/>
            <a:ext cx="220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Genes are either “on” or “off”.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6096000" y="1550893"/>
            <a:ext cx="2590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Single-cell gene expression profiling in 2001.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6000" y="4418454"/>
            <a:ext cx="259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Cells express genes heterogeneously around a distribution of levels.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800" y="1370454"/>
            <a:ext cx="2590800" cy="4447639"/>
          </a:xfrm>
          <a:prstGeom prst="roundRect">
            <a:avLst>
              <a:gd name="adj" fmla="val 960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1999" y="4680549"/>
            <a:ext cx="23012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Cells were thought to be identical.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131840" y="1359366"/>
            <a:ext cx="2590800" cy="4447639"/>
          </a:xfrm>
          <a:prstGeom prst="roundRect">
            <a:avLst>
              <a:gd name="adj" fmla="val 960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085656" y="1359366"/>
            <a:ext cx="2590800" cy="4447639"/>
          </a:xfrm>
          <a:prstGeom prst="roundRect">
            <a:avLst>
              <a:gd name="adj" fmla="val 960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6095037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Levsky</a:t>
            </a:r>
            <a:r>
              <a:rPr lang="en-US" dirty="0"/>
              <a:t> and Singer. (2003). </a:t>
            </a:r>
            <a:r>
              <a:rPr lang="en-US" i="1" dirty="0"/>
              <a:t>Gene expression and the myth of the average cell.</a:t>
            </a:r>
            <a:r>
              <a:rPr lang="en-US" dirty="0"/>
              <a:t> Trends in Cell Biology.</a:t>
            </a:r>
          </a:p>
        </p:txBody>
      </p:sp>
    </p:spTree>
    <p:extLst>
      <p:ext uri="{BB962C8B-B14F-4D97-AF65-F5344CB8AC3E}">
        <p14:creationId xmlns:p14="http://schemas.microsoft.com/office/powerpoint/2010/main" val="1420476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Understanding the functional effects of variability is the next frontier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68718"/>
            <a:ext cx="8697139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6748069" y="2660719"/>
            <a:ext cx="2144411" cy="2412281"/>
          </a:xfrm>
          <a:prstGeom prst="roundRect">
            <a:avLst>
              <a:gd name="adj" fmla="val 78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7544" y="1556792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are cells able to tolerate gene expression variability and maintain similar physiological function?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5397023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Are fluctuations dampened out at the protein level, over time, via different network configurations?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520" y="2660719"/>
            <a:ext cx="6496549" cy="2412281"/>
          </a:xfrm>
          <a:prstGeom prst="roundRect">
            <a:avLst>
              <a:gd name="adj" fmla="val 7822"/>
            </a:avLst>
          </a:prstGeom>
          <a:solidFill>
            <a:schemeClr val="bg1">
              <a:lumMod val="5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4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68F6-710D-4AE8-839F-9772FB10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Global patterns of transcriptional regulation of cell type diversity are within reach!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4F8B5-A1C9-4444-9C96-D5EC342C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54" y="1763715"/>
            <a:ext cx="2819400" cy="2097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96C2A-237C-4B86-8F90-7CC35EBB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933056"/>
            <a:ext cx="3276600" cy="2049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97A4F4-BB6E-497E-B43F-00B373FE0A7A}"/>
              </a:ext>
            </a:extLst>
          </p:cNvPr>
          <p:cNvSpPr/>
          <p:nvPr/>
        </p:nvSpPr>
        <p:spPr>
          <a:xfrm>
            <a:off x="4860032" y="2157198"/>
            <a:ext cx="360040" cy="263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D6064-A5B7-4BAD-AAE7-2D1E8C67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093" y="1988840"/>
            <a:ext cx="3657600" cy="3548160"/>
          </a:xfrm>
          <a:prstGeom prst="rect">
            <a:avLst/>
          </a:prstGeom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F3A11A13-FD8F-4F30-8BEA-9845D7027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3" y="6060808"/>
            <a:ext cx="9056947" cy="64633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Macosko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al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(2015). 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Cell.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Highly parallel genome-wide expression profiling of individual cells using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nanoliter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droplets.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96" y="1187624"/>
            <a:ext cx="907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Analysis of 44,80 cells via Drop-</a:t>
            </a:r>
            <a:r>
              <a:rPr lang="en-US" sz="2000" dirty="0" err="1"/>
              <a:t>seq</a:t>
            </a:r>
            <a:r>
              <a:rPr lang="en-US" sz="2000" dirty="0"/>
              <a:t> identified 39 cell populations in the mouse retina.</a:t>
            </a:r>
          </a:p>
        </p:txBody>
      </p:sp>
    </p:spTree>
    <p:extLst>
      <p:ext uri="{BB962C8B-B14F-4D97-AF65-F5344CB8AC3E}">
        <p14:creationId xmlns:p14="http://schemas.microsoft.com/office/powerpoint/2010/main" val="3024360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FEE6-478F-4212-B1E5-7ACF8A38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Single cell RNA-</a:t>
            </a:r>
            <a:r>
              <a:rPr lang="en-US" sz="3200" b="1" dirty="0" err="1"/>
              <a:t>seq</a:t>
            </a:r>
            <a:r>
              <a:rPr lang="en-US" sz="3200" b="1" dirty="0"/>
              <a:t> throughput has exploded!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9D5F-7EE8-4C3B-AEB5-BC5932CD6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484784"/>
            <a:ext cx="6000750" cy="422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F4E68-476F-43AE-95F3-E31538BE5759}"/>
              </a:ext>
            </a:extLst>
          </p:cNvPr>
          <p:cNvSpPr/>
          <p:nvPr/>
        </p:nvSpPr>
        <p:spPr>
          <a:xfrm>
            <a:off x="179512" y="6398696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Human Cell Atlas: from vision to reality : Nature News &amp; Comment. 26 Oct 2017. Vol 550.</a:t>
            </a:r>
          </a:p>
        </p:txBody>
      </p:sp>
    </p:spTree>
    <p:extLst>
      <p:ext uri="{BB962C8B-B14F-4D97-AF65-F5344CB8AC3E}">
        <p14:creationId xmlns:p14="http://schemas.microsoft.com/office/powerpoint/2010/main" val="1477907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599F7-53E0-46DC-9686-7FB452323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538049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82184-A27A-47B1-9323-779020B798CF}"/>
              </a:ext>
            </a:extLst>
          </p:cNvPr>
          <p:cNvSpPr txBox="1"/>
          <p:nvPr/>
        </p:nvSpPr>
        <p:spPr>
          <a:xfrm>
            <a:off x="5940152" y="404664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Human Cell Atlas</a:t>
            </a:r>
            <a:r>
              <a:rPr lang="en-US" dirty="0"/>
              <a:t> is currently the latest big data international consortium for RNA-sequencing.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B62EF-7FDD-455B-8079-28B0777ADCCD}"/>
              </a:ext>
            </a:extLst>
          </p:cNvPr>
          <p:cNvSpPr/>
          <p:nvPr/>
        </p:nvSpPr>
        <p:spPr>
          <a:xfrm>
            <a:off x="3347864" y="6453336"/>
            <a:ext cx="562976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http://www.nature.com/news/how-to-build-a-human-cell-atlas-1.22239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E30F74-486C-41D3-8CCC-12EC495DB58D}"/>
              </a:ext>
            </a:extLst>
          </p:cNvPr>
          <p:cNvSpPr/>
          <p:nvPr/>
        </p:nvSpPr>
        <p:spPr>
          <a:xfrm>
            <a:off x="5715689" y="1634311"/>
            <a:ext cx="3329245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https://www.humancellatlas.org/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A576C-69C3-4D4D-A3B7-B40A8A6DFB48}"/>
              </a:ext>
            </a:extLst>
          </p:cNvPr>
          <p:cNvSpPr txBox="1"/>
          <p:nvPr/>
        </p:nvSpPr>
        <p:spPr>
          <a:xfrm>
            <a:off x="5940152" y="2276872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goal is to create a reference map for all human cells in the body – at single cell resolution.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C4698-43F8-486A-81CC-29053A38B3B0}"/>
              </a:ext>
            </a:extLst>
          </p:cNvPr>
          <p:cNvSpPr txBox="1"/>
          <p:nvPr/>
        </p:nvSpPr>
        <p:spPr>
          <a:xfrm>
            <a:off x="6012160" y="3645024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creates new challenges in technology, data analysis, and storage.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39100-6D5B-4D86-9F1B-5EAB8345E280}"/>
              </a:ext>
            </a:extLst>
          </p:cNvPr>
          <p:cNvSpPr txBox="1"/>
          <p:nvPr/>
        </p:nvSpPr>
        <p:spPr>
          <a:xfrm>
            <a:off x="6084168" y="4849929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great example of advances of next-generation sequencing are giving us new ways to do (exquisite) cell biology!</a:t>
            </a:r>
          </a:p>
        </p:txBody>
      </p:sp>
    </p:spTree>
    <p:extLst>
      <p:ext uri="{BB962C8B-B14F-4D97-AF65-F5344CB8AC3E}">
        <p14:creationId xmlns:p14="http://schemas.microsoft.com/office/powerpoint/2010/main" val="34956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Lecture 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B9BEF-12E9-424E-B3B3-AFAB4904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RNA-sequencing and microarrays are generally used for high-throughput gene expression data, with the former looking to eclipse the latter.</a:t>
            </a:r>
          </a:p>
          <a:p>
            <a:r>
              <a:rPr lang="en-US" dirty="0"/>
              <a:t>Pre-processing of RNA-</a:t>
            </a:r>
            <a:r>
              <a:rPr lang="en-US" dirty="0" err="1"/>
              <a:t>seq</a:t>
            </a:r>
            <a:r>
              <a:rPr lang="en-US" dirty="0"/>
              <a:t> data requires alignment of reads, transcript identification and quantification. </a:t>
            </a:r>
          </a:p>
          <a:p>
            <a:r>
              <a:rPr lang="en-US" b="1" dirty="0"/>
              <a:t>Different statistical approaches can be used to identify changes and patterns in expression data.</a:t>
            </a:r>
          </a:p>
          <a:p>
            <a:r>
              <a:rPr lang="en-US" b="1" dirty="0" err="1"/>
              <a:t>Bioinformatic</a:t>
            </a:r>
            <a:r>
              <a:rPr lang="en-US" b="1" dirty="0"/>
              <a:t> tools based ontologies and pathways can be used to identify biological themes in the data. </a:t>
            </a:r>
          </a:p>
          <a:p>
            <a:r>
              <a:rPr lang="en-US" b="1" dirty="0"/>
              <a:t>There is no MAGIC in bioinformatics methods!     </a:t>
            </a:r>
            <a:r>
              <a:rPr lang="en-US" b="1" i="1" dirty="0"/>
              <a:t>(Only straightforward math and programming code).</a:t>
            </a:r>
          </a:p>
        </p:txBody>
      </p:sp>
    </p:spTree>
    <p:extLst>
      <p:ext uri="{BB962C8B-B14F-4D97-AF65-F5344CB8AC3E}">
        <p14:creationId xmlns:p14="http://schemas.microsoft.com/office/powerpoint/2010/main" val="55830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approaches to analyzing large-scale gene expression data begin with identifying what’s different…</a:t>
            </a:r>
          </a:p>
        </p:txBody>
      </p:sp>
    </p:spTree>
    <p:extLst>
      <p:ext uri="{BB962C8B-B14F-4D97-AF65-F5344CB8AC3E}">
        <p14:creationId xmlns:p14="http://schemas.microsoft.com/office/powerpoint/2010/main" val="3586381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Bitmap Image" r:id="rId4" imgW="7438095" imgH="5780952" progId="Paint.Picture">
                  <p:embed/>
                </p:oleObj>
              </mc:Choice>
              <mc:Fallback>
                <p:oleObj name="Bitmap Image" r:id="rId4" imgW="7438095" imgH="5780952" progId="Paint.Picture">
                  <p:embed/>
                  <p:pic>
                    <p:nvPicPr>
                      <p:cNvPr id="2355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DEDFC"/>
                          </a:clrFrom>
                          <a:clrTo>
                            <a:srgbClr val="FDEDFC">
                              <a:alpha val="0"/>
                            </a:srgbClr>
                          </a:clrTo>
                        </a:clrChange>
                        <a:lum bright="42000" contrast="-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2400" y="4725144"/>
            <a:ext cx="8839200" cy="1944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 Institute for Bioengineering &amp; Nanotechnology Level 4 West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jmar@uq.edu.au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https://aibn.uq.edu.au/mar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86000" y="4111131"/>
            <a:ext cx="464009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Jess Mar, PhD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210097"/>
            <a:ext cx="6480000" cy="1033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05915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For any questions, clarification or inspiring ideas please get in touch via email!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626" y="3022236"/>
            <a:ext cx="75608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Research internships, Hons &amp; Masters projects, </a:t>
            </a:r>
          </a:p>
          <a:p>
            <a:pPr algn="ctr"/>
            <a:r>
              <a:rPr lang="en-AU" sz="2800" b="1" dirty="0">
                <a:solidFill>
                  <a:schemeClr val="bg1">
                    <a:lumMod val="50000"/>
                  </a:schemeClr>
                </a:solidFill>
              </a:rPr>
              <a:t>PhD applications available with my lab.</a:t>
            </a:r>
          </a:p>
        </p:txBody>
      </p:sp>
    </p:spTree>
    <p:extLst>
      <p:ext uri="{BB962C8B-B14F-4D97-AF65-F5344CB8AC3E}">
        <p14:creationId xmlns:p14="http://schemas.microsoft.com/office/powerpoint/2010/main" val="73534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Which Genes Are Different between Two Phenotypes?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84512" y="2456941"/>
            <a:ext cx="2577738" cy="1835464"/>
            <a:chOff x="2878971" y="1339380"/>
            <a:chExt cx="3390899" cy="2346140"/>
          </a:xfrm>
          <a:noFill/>
        </p:grpSpPr>
        <p:cxnSp>
          <p:nvCxnSpPr>
            <p:cNvPr id="6" name="Straight Connector 5"/>
            <p:cNvCxnSpPr/>
            <p:nvPr/>
          </p:nvCxnSpPr>
          <p:spPr>
            <a:xfrm>
              <a:off x="3651838" y="3685520"/>
              <a:ext cx="2033789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8971" y="1339380"/>
              <a:ext cx="3390899" cy="5114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Difference in Averages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3216482" y="2869023"/>
            <a:ext cx="3310" cy="119478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197682" y="2901474"/>
            <a:ext cx="3310" cy="119478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13658" y="4108305"/>
                <a:ext cx="4347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658" y="4108305"/>
                <a:ext cx="43473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26918" y="4108305"/>
                <a:ext cx="402674" cy="40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918" y="4108305"/>
                <a:ext cx="402674" cy="400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543943" y="3010680"/>
            <a:ext cx="13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Integrated Group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593780" y="4093750"/>
            <a:ext cx="3475599" cy="0"/>
          </a:xfrm>
          <a:prstGeom prst="line">
            <a:avLst/>
          </a:prstGeom>
          <a:noFill/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19672" y="3010681"/>
            <a:ext cx="1322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Lonely Group</a:t>
            </a:r>
          </a:p>
        </p:txBody>
      </p:sp>
      <p:sp>
        <p:nvSpPr>
          <p:cNvPr id="17" name="Freeform 16"/>
          <p:cNvSpPr/>
          <p:nvPr/>
        </p:nvSpPr>
        <p:spPr>
          <a:xfrm>
            <a:off x="2767560" y="2898929"/>
            <a:ext cx="946407" cy="1135206"/>
          </a:xfrm>
          <a:custGeom>
            <a:avLst/>
            <a:gdLst>
              <a:gd name="connsiteX0" fmla="*/ 0 w 1841679"/>
              <a:gd name="connsiteY0" fmla="*/ 875795 h 901552"/>
              <a:gd name="connsiteX1" fmla="*/ 927279 w 1841679"/>
              <a:gd name="connsiteY1" fmla="*/ 31 h 901552"/>
              <a:gd name="connsiteX2" fmla="*/ 1841679 w 1841679"/>
              <a:gd name="connsiteY2" fmla="*/ 901552 h 90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679" h="901552">
                <a:moveTo>
                  <a:pt x="0" y="875795"/>
                </a:moveTo>
                <a:cubicBezTo>
                  <a:pt x="310166" y="435766"/>
                  <a:pt x="620333" y="-4262"/>
                  <a:pt x="927279" y="31"/>
                </a:cubicBezTo>
                <a:cubicBezTo>
                  <a:pt x="1234225" y="4324"/>
                  <a:pt x="1537952" y="452938"/>
                  <a:pt x="1841679" y="90155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717486" y="2898930"/>
            <a:ext cx="946407" cy="1135206"/>
          </a:xfrm>
          <a:custGeom>
            <a:avLst/>
            <a:gdLst>
              <a:gd name="connsiteX0" fmla="*/ 0 w 1841679"/>
              <a:gd name="connsiteY0" fmla="*/ 875795 h 901552"/>
              <a:gd name="connsiteX1" fmla="*/ 927279 w 1841679"/>
              <a:gd name="connsiteY1" fmla="*/ 31 h 901552"/>
              <a:gd name="connsiteX2" fmla="*/ 1841679 w 1841679"/>
              <a:gd name="connsiteY2" fmla="*/ 901552 h 90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679" h="901552">
                <a:moveTo>
                  <a:pt x="0" y="875795"/>
                </a:moveTo>
                <a:cubicBezTo>
                  <a:pt x="310166" y="435766"/>
                  <a:pt x="620333" y="-4262"/>
                  <a:pt x="927279" y="31"/>
                </a:cubicBezTo>
                <a:cubicBezTo>
                  <a:pt x="1234225" y="4324"/>
                  <a:pt x="1537952" y="452938"/>
                  <a:pt x="1841679" y="901552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05966" y="4048692"/>
            <a:ext cx="177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gene expression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216" y="5005625"/>
            <a:ext cx="7931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do we know about our patient data? </a:t>
            </a:r>
          </a:p>
          <a:p>
            <a:pPr algn="ctr"/>
            <a:r>
              <a:rPr lang="en-US" sz="2000" b="1" dirty="0"/>
              <a:t>Where is this information stored? </a:t>
            </a:r>
          </a:p>
          <a:p>
            <a:pPr algn="ctr"/>
            <a:r>
              <a:rPr lang="en-US" sz="2000" b="1" dirty="0"/>
              <a:t>How can we identify which columns correspond to which patients?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5616" y="1270501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Example: the primary goal of the study was to assess differential gene expression in leukocytes between lonely and integrated people.</a:t>
            </a:r>
          </a:p>
        </p:txBody>
      </p:sp>
    </p:spTree>
    <p:extLst>
      <p:ext uri="{BB962C8B-B14F-4D97-AF65-F5344CB8AC3E}">
        <p14:creationId xmlns:p14="http://schemas.microsoft.com/office/powerpoint/2010/main" val="245154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456" y="332656"/>
            <a:ext cx="6851024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Social Genomics – Loneliness, Happiness and Science?!</a:t>
            </a:r>
          </a:p>
        </p:txBody>
      </p:sp>
      <p:pic>
        <p:nvPicPr>
          <p:cNvPr id="16388" name="Picture 4" descr="http://cdn2.business2community.com/wp-content/uploads/2013/07/social.media_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3720"/>
            <a:ext cx="1645920" cy="14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493" t="8591" r="30080" b="8797"/>
          <a:stretch/>
        </p:blipFill>
        <p:spPr>
          <a:xfrm>
            <a:off x="0" y="2658815"/>
            <a:ext cx="4754880" cy="4226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641574"/>
            <a:ext cx="824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emerging area of social science deals with the intersection of happiness/loneliness and the impact on human health. More recently, this field has taken a quantitative molecular approach, giving rise to </a:t>
            </a:r>
            <a:r>
              <a:rPr lang="en-US" b="1" dirty="0"/>
              <a:t>“social genomics”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635" t="6209" r="26241"/>
          <a:stretch/>
        </p:blipFill>
        <p:spPr>
          <a:xfrm>
            <a:off x="3347864" y="2918265"/>
            <a:ext cx="4663440" cy="3707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2413" t="24790" r="43664" b="27633"/>
          <a:stretch/>
        </p:blipFill>
        <p:spPr>
          <a:xfrm>
            <a:off x="5577840" y="4139274"/>
            <a:ext cx="3566160" cy="271872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748464" y="18864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7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09936" y="1447800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 genes have high variance across patients in the same disease group?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is this distributed through the genome?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4136" y="1371600"/>
            <a:ext cx="6172200" cy="50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19862" y="4014184"/>
            <a:ext cx="2577736" cy="494864"/>
            <a:chOff x="2895600" y="3562796"/>
            <a:chExt cx="3390900" cy="632549"/>
          </a:xfrm>
          <a:noFill/>
        </p:grpSpPr>
        <p:cxnSp>
          <p:nvCxnSpPr>
            <p:cNvPr id="76" name="Straight Connector 75"/>
            <p:cNvCxnSpPr/>
            <p:nvPr/>
          </p:nvCxnSpPr>
          <p:spPr>
            <a:xfrm>
              <a:off x="3517006" y="3562796"/>
              <a:ext cx="2033788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2895600" y="3683913"/>
              <a:ext cx="3390900" cy="5114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Difference in Averages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871936" y="1405709"/>
                <a:ext cx="3446635" cy="766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𝒈𝒆𝒏𝒆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)</m:t>
                          </m:r>
                        </m:sub>
                      </m:sSub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𝑫</m:t>
                              </m:r>
                            </m:e>
                          </m:acc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𝑪</m:t>
                              </m:r>
                            </m:e>
                          </m:acc>
                        </m:num>
                        <m:den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𝒇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𝑽𝒂𝒓</m:t>
                          </m:r>
                          <m:d>
                            <m:dPr>
                              <m:ctrlP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𝑫</m:t>
                              </m:r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𝑪</m:t>
                              </m:r>
                            </m:e>
                          </m:d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936" y="1405709"/>
                <a:ext cx="3446635" cy="766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>
            <a:stCxn id="69" idx="1"/>
          </p:cNvCxnSpPr>
          <p:nvPr/>
        </p:nvCxnSpPr>
        <p:spPr>
          <a:xfrm flipH="1">
            <a:off x="3433182" y="2655082"/>
            <a:ext cx="3310" cy="119478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417765" y="2637743"/>
            <a:ext cx="3310" cy="119478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19862" y="3861048"/>
                <a:ext cx="4347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62" y="3861048"/>
                <a:ext cx="43473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219467" y="3856869"/>
                <a:ext cx="402674" cy="40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467" y="3856869"/>
                <a:ext cx="402674" cy="400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3100536" y="1333384"/>
            <a:ext cx="3156636" cy="876416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36928" y="2752272"/>
            <a:ext cx="13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 Group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809804" y="3835342"/>
            <a:ext cx="3475599" cy="0"/>
          </a:xfrm>
          <a:prstGeom prst="line">
            <a:avLst/>
          </a:prstGeom>
          <a:noFill/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74763" y="2752273"/>
            <a:ext cx="1322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Disease Group</a:t>
            </a:r>
          </a:p>
        </p:txBody>
      </p:sp>
      <p:sp>
        <p:nvSpPr>
          <p:cNvPr id="69" name="Freeform 68"/>
          <p:cNvSpPr/>
          <p:nvPr/>
        </p:nvSpPr>
        <p:spPr>
          <a:xfrm>
            <a:off x="2983584" y="2640521"/>
            <a:ext cx="946407" cy="1135206"/>
          </a:xfrm>
          <a:custGeom>
            <a:avLst/>
            <a:gdLst>
              <a:gd name="connsiteX0" fmla="*/ 0 w 1841679"/>
              <a:gd name="connsiteY0" fmla="*/ 875795 h 901552"/>
              <a:gd name="connsiteX1" fmla="*/ 927279 w 1841679"/>
              <a:gd name="connsiteY1" fmla="*/ 31 h 901552"/>
              <a:gd name="connsiteX2" fmla="*/ 1841679 w 1841679"/>
              <a:gd name="connsiteY2" fmla="*/ 901552 h 90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679" h="901552">
                <a:moveTo>
                  <a:pt x="0" y="875795"/>
                </a:moveTo>
                <a:cubicBezTo>
                  <a:pt x="310166" y="435766"/>
                  <a:pt x="620333" y="-4262"/>
                  <a:pt x="927279" y="31"/>
                </a:cubicBezTo>
                <a:cubicBezTo>
                  <a:pt x="1234225" y="4324"/>
                  <a:pt x="1537952" y="452938"/>
                  <a:pt x="1841679" y="90155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4933510" y="2640522"/>
            <a:ext cx="946407" cy="1135206"/>
          </a:xfrm>
          <a:custGeom>
            <a:avLst/>
            <a:gdLst>
              <a:gd name="connsiteX0" fmla="*/ 0 w 1841679"/>
              <a:gd name="connsiteY0" fmla="*/ 875795 h 901552"/>
              <a:gd name="connsiteX1" fmla="*/ 927279 w 1841679"/>
              <a:gd name="connsiteY1" fmla="*/ 31 h 901552"/>
              <a:gd name="connsiteX2" fmla="*/ 1841679 w 1841679"/>
              <a:gd name="connsiteY2" fmla="*/ 901552 h 90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679" h="901552">
                <a:moveTo>
                  <a:pt x="0" y="875795"/>
                </a:moveTo>
                <a:cubicBezTo>
                  <a:pt x="310166" y="435766"/>
                  <a:pt x="620333" y="-4262"/>
                  <a:pt x="927279" y="31"/>
                </a:cubicBezTo>
                <a:cubicBezTo>
                  <a:pt x="1234225" y="4324"/>
                  <a:pt x="1537952" y="452938"/>
                  <a:pt x="1841679" y="901552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713769" y="4505649"/>
            <a:ext cx="5618885" cy="0"/>
          </a:xfrm>
          <a:prstGeom prst="lin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99996"/>
            <a:ext cx="8229600" cy="1143000"/>
          </a:xfrm>
        </p:spPr>
        <p:txBody>
          <a:bodyPr/>
          <a:lstStyle/>
          <a:p>
            <a:pPr algn="ctr"/>
            <a:r>
              <a:rPr lang="en-AU" sz="3600" b="1" dirty="0"/>
              <a:t>The T-test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55" y="4829323"/>
            <a:ext cx="1476000" cy="1536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7219" y="4696420"/>
            <a:ext cx="61582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/>
              <a:t>Historical 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Gosset</a:t>
            </a:r>
            <a:r>
              <a:rPr lang="en-AU" dirty="0"/>
              <a:t> worked for the </a:t>
            </a:r>
            <a:r>
              <a:rPr lang="en-AU" dirty="0" err="1"/>
              <a:t>Guiness</a:t>
            </a:r>
            <a:r>
              <a:rPr lang="en-AU" dirty="0"/>
              <a:t> Brewery in Dublin, Ireland.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He adopted the pseudonym of “Student” because his employer viewed the use of statistics as a trade secret.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Gosset’s</a:t>
            </a:r>
            <a:r>
              <a:rPr lang="en-AU" dirty="0"/>
              <a:t> job was to apply </a:t>
            </a:r>
            <a:r>
              <a:rPr lang="en-AU" i="1" dirty="0"/>
              <a:t>biochemistry</a:t>
            </a:r>
            <a:r>
              <a:rPr lang="en-AU" dirty="0"/>
              <a:t> + </a:t>
            </a:r>
            <a:r>
              <a:rPr lang="en-AU" i="1" dirty="0"/>
              <a:t>statistics </a:t>
            </a:r>
            <a:r>
              <a:rPr lang="en-AU" dirty="0"/>
              <a:t>to an industrial problem.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6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Assessing Differential Expression with a T-test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244552" y="1736861"/>
            <a:ext cx="2577738" cy="1835464"/>
            <a:chOff x="2878971" y="1339380"/>
            <a:chExt cx="3390899" cy="2346140"/>
          </a:xfrm>
          <a:noFill/>
        </p:grpSpPr>
        <p:cxnSp>
          <p:nvCxnSpPr>
            <p:cNvPr id="6" name="Straight Connector 5"/>
            <p:cNvCxnSpPr/>
            <p:nvPr/>
          </p:nvCxnSpPr>
          <p:spPr>
            <a:xfrm>
              <a:off x="3651838" y="3685520"/>
              <a:ext cx="2033789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8971" y="1339380"/>
              <a:ext cx="3390899" cy="5114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Difference in Averages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 flipH="1">
            <a:off x="3576522" y="2148943"/>
            <a:ext cx="3310" cy="119478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557722" y="2181394"/>
            <a:ext cx="3310" cy="119478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73698" y="3388225"/>
                <a:ext cx="4347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𝑫</m:t>
                          </m:r>
                        </m:e>
                      </m:acc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698" y="3388225"/>
                <a:ext cx="43473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86958" y="3388225"/>
                <a:ext cx="402674" cy="400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958" y="3388225"/>
                <a:ext cx="402674" cy="400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680944" y="2290600"/>
            <a:ext cx="1332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Control Group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953820" y="3373670"/>
            <a:ext cx="3475599" cy="0"/>
          </a:xfrm>
          <a:prstGeom prst="line">
            <a:avLst/>
          </a:prstGeom>
          <a:noFill/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18779" y="2290601"/>
            <a:ext cx="1322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Disease Group</a:t>
            </a:r>
          </a:p>
        </p:txBody>
      </p:sp>
      <p:sp>
        <p:nvSpPr>
          <p:cNvPr id="17" name="Freeform 16"/>
          <p:cNvSpPr/>
          <p:nvPr/>
        </p:nvSpPr>
        <p:spPr>
          <a:xfrm>
            <a:off x="3127600" y="2178849"/>
            <a:ext cx="946407" cy="1135206"/>
          </a:xfrm>
          <a:custGeom>
            <a:avLst/>
            <a:gdLst>
              <a:gd name="connsiteX0" fmla="*/ 0 w 1841679"/>
              <a:gd name="connsiteY0" fmla="*/ 875795 h 901552"/>
              <a:gd name="connsiteX1" fmla="*/ 927279 w 1841679"/>
              <a:gd name="connsiteY1" fmla="*/ 31 h 901552"/>
              <a:gd name="connsiteX2" fmla="*/ 1841679 w 1841679"/>
              <a:gd name="connsiteY2" fmla="*/ 901552 h 90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679" h="901552">
                <a:moveTo>
                  <a:pt x="0" y="875795"/>
                </a:moveTo>
                <a:cubicBezTo>
                  <a:pt x="310166" y="435766"/>
                  <a:pt x="620333" y="-4262"/>
                  <a:pt x="927279" y="31"/>
                </a:cubicBezTo>
                <a:cubicBezTo>
                  <a:pt x="1234225" y="4324"/>
                  <a:pt x="1537952" y="452938"/>
                  <a:pt x="1841679" y="90155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077526" y="2178850"/>
            <a:ext cx="946407" cy="1135206"/>
          </a:xfrm>
          <a:custGeom>
            <a:avLst/>
            <a:gdLst>
              <a:gd name="connsiteX0" fmla="*/ 0 w 1841679"/>
              <a:gd name="connsiteY0" fmla="*/ 875795 h 901552"/>
              <a:gd name="connsiteX1" fmla="*/ 927279 w 1841679"/>
              <a:gd name="connsiteY1" fmla="*/ 31 h 901552"/>
              <a:gd name="connsiteX2" fmla="*/ 1841679 w 1841679"/>
              <a:gd name="connsiteY2" fmla="*/ 901552 h 90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679" h="901552">
                <a:moveTo>
                  <a:pt x="0" y="875795"/>
                </a:moveTo>
                <a:cubicBezTo>
                  <a:pt x="310166" y="435766"/>
                  <a:pt x="620333" y="-4262"/>
                  <a:pt x="927279" y="31"/>
                </a:cubicBezTo>
                <a:cubicBezTo>
                  <a:pt x="1234225" y="4324"/>
                  <a:pt x="1537952" y="452938"/>
                  <a:pt x="1841679" y="901552"/>
                </a:cubicBezTo>
              </a:path>
            </a:pathLst>
          </a:cu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66006" y="3328612"/>
            <a:ext cx="177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gene expression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0012" y="4797152"/>
            <a:ext cx="8216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for first gene</a:t>
            </a:r>
          </a:p>
          <a:p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edat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,lonely.index=="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HighLonely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"], 	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edat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[1,lonely.index=="</a:t>
            </a:r>
            <a:r>
              <a:rPr lang="en-US" sz="20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LowLonely</a:t>
            </a:r>
            <a:r>
              <a:rPr lang="en-US" sz="20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"])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077072"/>
            <a:ext cx="361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Some sample R code:</a:t>
            </a:r>
          </a:p>
        </p:txBody>
      </p:sp>
    </p:spTree>
    <p:extLst>
      <p:ext uri="{BB962C8B-B14F-4D97-AF65-F5344CB8AC3E}">
        <p14:creationId xmlns:p14="http://schemas.microsoft.com/office/powerpoint/2010/main" val="177975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Assessing Differential Expression with a T-test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4104" y="1340768"/>
            <a:ext cx="81369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runTP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function(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res &lt;- </a:t>
            </a:r>
            <a:r>
              <a:rPr lang="en-US" sz="20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(x[y=="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HighLonely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"], 					  x[y=="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LowLonely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p &lt;-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res$p.value</a:t>
            </a:r>
            <a:endParaRPr lang="en-US" sz="20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return(p)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104" y="5057889"/>
            <a:ext cx="76328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tapvals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p.adjust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tpvals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"BH")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sum(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tapvals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tapvals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4581128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many genes are significant after multiple testing correction?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104" y="3277433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tpvals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apply(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edat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y=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lonely.index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length(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tpvals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sum(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tpvals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</p:txBody>
      </p:sp>
    </p:spTree>
    <p:extLst>
      <p:ext uri="{BB962C8B-B14F-4D97-AF65-F5344CB8AC3E}">
        <p14:creationId xmlns:p14="http://schemas.microsoft.com/office/powerpoint/2010/main" val="56322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11666</TotalTime>
  <Words>2556</Words>
  <Application>Microsoft Office PowerPoint</Application>
  <PresentationFormat>On-screen Show (4:3)</PresentationFormat>
  <Paragraphs>322</Paragraphs>
  <Slides>40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Courier New</vt:lpstr>
      <vt:lpstr>Times New Roman</vt:lpstr>
      <vt:lpstr>Office Theme</vt:lpstr>
      <vt:lpstr>Bitmap Image</vt:lpstr>
      <vt:lpstr>Gene Expression – Part 2 Big Data Analysis</vt:lpstr>
      <vt:lpstr>Questions Addressed Today (&amp; Last Week)</vt:lpstr>
      <vt:lpstr>The Bioconductor Project – A Bioinformatics Standard</vt:lpstr>
      <vt:lpstr>Standard approaches to analyzing large-scale gene expression data begin with identifying what’s different…</vt:lpstr>
      <vt:lpstr>Which Genes Are Different between Two Phenotypes?</vt:lpstr>
      <vt:lpstr>Social Genomics – Loneliness, Happiness and Science?!</vt:lpstr>
      <vt:lpstr>The T-test</vt:lpstr>
      <vt:lpstr>Assessing Differential Expression with a T-test</vt:lpstr>
      <vt:lpstr>Assessing Differential Expression with a T-test</vt:lpstr>
      <vt:lpstr>PowerPoint Presentation</vt:lpstr>
      <vt:lpstr>Testing for differential expression using limma*</vt:lpstr>
      <vt:lpstr>Integrating gene expression with other types of –omics data</vt:lpstr>
      <vt:lpstr>Integrating gene expression data to understand biology</vt:lpstr>
      <vt:lpstr>Pathways and ontologies</vt:lpstr>
      <vt:lpstr>KEGG Pathway: Type II Diabetes (human)</vt:lpstr>
      <vt:lpstr>PowerPoint Presentation</vt:lpstr>
      <vt:lpstr>PowerPoint Presentation</vt:lpstr>
      <vt:lpstr>PowerPoint Presentation</vt:lpstr>
      <vt:lpstr>Integrating gene lists of interest with pathway information provides biological/mechanistic context</vt:lpstr>
      <vt:lpstr>Over-representation analysis: Fisher’s Exact Test</vt:lpstr>
      <vt:lpstr>Testing for enrichment of a single pathway in a given gene list</vt:lpstr>
      <vt:lpstr>Applying Fisher’s Exact Test in R</vt:lpstr>
      <vt:lpstr>Identifying groups of genes based on clusters of expression profiles </vt:lpstr>
      <vt:lpstr>PowerPoint Presentation</vt:lpstr>
      <vt:lpstr>PowerPoint Presentation</vt:lpstr>
      <vt:lpstr>PowerPoint Presentation</vt:lpstr>
      <vt:lpstr>Heatmaps!</vt:lpstr>
      <vt:lpstr>PowerPoint Presentation</vt:lpstr>
      <vt:lpstr>General Framework of a K-means Algorithm</vt:lpstr>
      <vt:lpstr>PowerPoint Presentation</vt:lpstr>
      <vt:lpstr>Applications for the Future:  single cell RNA-sequencing!</vt:lpstr>
      <vt:lpstr>Breast Cancer: a disease-related example</vt:lpstr>
      <vt:lpstr>PowerPoint Presentation</vt:lpstr>
      <vt:lpstr>Conceptualizing gene expression in single cells</vt:lpstr>
      <vt:lpstr>Understanding the functional effects of variability is the next frontier</vt:lpstr>
      <vt:lpstr>Global patterns of transcriptional regulation of cell type diversity are within reach!</vt:lpstr>
      <vt:lpstr>Single cell RNA-seq throughput has exploded!</vt:lpstr>
      <vt:lpstr>PowerPoint Presentation</vt:lpstr>
      <vt:lpstr>Lecture Summary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4, Lecture 1 Making sense of –omic data: using statistical principles to uncover biological signal.</dc:title>
  <dc:creator>jess</dc:creator>
  <cp:lastModifiedBy>Jessica Mar</cp:lastModifiedBy>
  <cp:revision>279</cp:revision>
  <cp:lastPrinted>2020-03-30T07:18:14Z</cp:lastPrinted>
  <dcterms:created xsi:type="dcterms:W3CDTF">2014-02-27T03:23:40Z</dcterms:created>
  <dcterms:modified xsi:type="dcterms:W3CDTF">2021-03-22T05:17:11Z</dcterms:modified>
</cp:coreProperties>
</file>